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2.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notesSlides/notesSlide11.xml" ContentType="application/vnd.openxmlformats-officedocument.presentationml.notesSlide+xml"/>
  <Override PartName="/docProps/app.xml" ContentType="application/vnd.openxmlformats-officedocument.extended-properties+xml"/>
  <Override PartName="/ppt/slides/slide30.xml" ContentType="application/vnd.openxmlformats-officedocument.presentationml.slide+xml"/>
  <Override PartName="/ppt/notesSlides/notesSlide9.xml" ContentType="application/vnd.openxmlformats-officedocument.presentationml.notesSlide+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47.xml" ContentType="application/vnd.openxmlformats-officedocument.presentationml.slide+xml"/>
  <Override PartName="/ppt/notesSlides/notesSlide16.xml" ContentType="application/vnd.openxmlformats-officedocument.presentationml.notesSlide+xml"/>
  <Override PartName="/ppt/slideLayouts/slideLayout3.xml" ContentType="application/vnd.openxmlformats-officedocument.presentationml.slideLayout+xml"/>
  <Override PartName="/ppt/slides/slide21.xml" ContentType="application/vnd.openxmlformats-officedocument.presentationml.slide+xml"/>
  <Override PartName="/ppt/slides/slide23.xml" ContentType="application/vnd.openxmlformats-officedocument.presentationml.slide+xml"/>
  <Override PartName="/ppt/slideLayouts/slideLayout9.xml" ContentType="application/vnd.openxmlformats-officedocument.presentationml.slideLayout+xml"/>
  <Override PartName="/ppt/embeddings/oleObject2.bin" ContentType="application/vnd.openxmlformats-officedocument.oleObject"/>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viewProps.xml" ContentType="application/vnd.openxmlformats-officedocument.presentationml.viewProps+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13.xml" ContentType="application/vnd.openxmlformats-officedocument.presentationml.slide+xml"/>
  <Override PartName="/ppt/notesSlides/notesSlide23.xml" ContentType="application/vnd.openxmlformats-officedocument.presentationml.notesSlide+xml"/>
  <Override PartName="/ppt/notesSlides/notesSlide17.xml" ContentType="application/vnd.openxmlformats-officedocument.presentationml.notes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13.xml" ContentType="application/vnd.openxmlformats-officedocument.presentationml.notesSlide+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slides/slide43.xml" ContentType="application/vnd.openxmlformats-officedocument.presentationml.slide+xml"/>
  <Override PartName="/ppt/slideLayouts/slideLayout6.xml" ContentType="application/vnd.openxmlformats-officedocument.presentationml.slideLayout+xml"/>
  <Override PartName="/ppt/slides/slide37.xml" ContentType="application/vnd.openxmlformats-officedocument.presentationml.slide+xml"/>
  <Override PartName="/ppt/slides/slide10.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Default Extension="vml" ContentType="application/vnd.openxmlformats-officedocument.vmlDrawing"/>
  <Override PartName="/ppt/notesSlides/notesSlide18.xml" ContentType="application/vnd.openxmlformats-officedocument.presentationml.notesSlide+xml"/>
  <Default Extension="png" ContentType="image/png"/>
  <Override PartName="/ppt/slides/slide27.xml" ContentType="application/vnd.openxmlformats-officedocument.presentationml.slide+xml"/>
  <Override PartName="/docProps/core.xml" ContentType="application/vnd.openxmlformats-package.core-properties+xml"/>
  <Override PartName="/ppt/slides/slide31.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Override PartName="/ppt/slides/slide12.xml" ContentType="application/vnd.openxmlformats-officedocument.presentationml.slide+xml"/>
  <Override PartName="/ppt/slides/slide19.xml" ContentType="application/vnd.openxmlformats-officedocument.presentationml.slide+xml"/>
  <Override PartName="/ppt/slides/slide41.xml" ContentType="application/vnd.openxmlformats-officedocument.presentationml.slide+xml"/>
  <Override PartName="/ppt/slides/slide46.xml" ContentType="application/vnd.openxmlformats-officedocument.presentationml.slide+xml"/>
  <Override PartName="/ppt/notesSlides/notesSlide2.xml" ContentType="application/vnd.openxmlformats-officedocument.presentationml.notesSlide+xml"/>
  <Override PartName="/ppt/notesSlides/notesSlide14.xml" ContentType="application/vnd.openxmlformats-officedocument.presentationml.notesSlide+xml"/>
  <Override PartName="/ppt/theme/theme2.xml" ContentType="application/vnd.openxmlformats-officedocument.theme+xml"/>
  <Override PartName="/ppt/slides/slide2.xml" ContentType="application/vnd.openxmlformats-officedocument.presentationml.slide+xml"/>
  <Override PartName="/ppt/slides/slide35.xml" ContentType="application/vnd.openxmlformats-officedocument.presentationml.slide+xml"/>
  <Override PartName="/ppt/slides/slide42.xml" ContentType="application/vnd.openxmlformats-officedocument.presentationml.slide+xml"/>
  <Override PartName="/ppt/slides/slide45.xml" ContentType="application/vnd.openxmlformats-officedocument.presentationml.slide+xml"/>
  <Override PartName="/ppt/notesSlides/notesSlide21.xml" ContentType="application/vnd.openxmlformats-officedocument.presentationml.notesSlide+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Default Extension="xml" ContentType="application/xml"/>
  <Override PartName="/ppt/slides/slide26.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slides/slide25.xml" ContentType="application/vnd.openxmlformats-officedocument.presentationml.slide+xml"/>
  <Override PartName="/ppt/notesSlides/notesSlide19.xml" ContentType="application/vnd.openxmlformats-officedocument.presentationml.notesSlide+xml"/>
  <Override PartName="/ppt/slides/slide14.xml" ContentType="application/vnd.openxmlformats-officedocument.presentationml.slide+xml"/>
  <Override PartName="/ppt/slides/slide40.xml" ContentType="application/vnd.openxmlformats-officedocument.presentationml.slide+xml"/>
  <Override PartName="/ppt/embeddings/oleObject1.bin" ContentType="application/vnd.openxmlformats-officedocument.oleObject"/>
  <Override PartName="/ppt/slides/slide34.xml" ContentType="application/vnd.openxmlformats-officedocument.presentationml.slide+xml"/>
  <Override PartName="/ppt/slides/slide44.xml" ContentType="application/vnd.openxmlformats-officedocument.presentationml.slide+xml"/>
  <Override PartName="/ppt/notesSlides/notesSlide12.xml" ContentType="application/vnd.openxmlformats-officedocument.presentationml.notesSlide+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theme/theme1.xml" ContentType="application/vnd.openxmlformats-officedocument.theme+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7.xml" ContentType="application/vnd.openxmlformats-officedocument.presentationml.slideLayout+xml"/>
  <Default Extension="jpeg" ContentType="image/jpeg"/>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ppt/slides/slide8.xml" ContentType="application/vnd.openxmlformats-officedocument.presentationml.slide+xml"/>
  <Override PartName="/ppt/slides/slide15.xml" ContentType="application/vnd.openxmlformats-officedocument.presentationml.slide+xml"/>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slides/slide39.xml" ContentType="application/vnd.openxmlformats-officedocument.presentationml.slide+xml"/>
  <Override PartName="/ppt/slides/slide32.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notesSlides/notesSlide20.xml" ContentType="application/vnd.openxmlformats-officedocument.presentationml.notesSlide+xml"/>
  <Override PartName="/ppt/slides/slide38.xml" ContentType="application/vnd.openxmlformats-officedocument.presentationml.slide+xml"/>
  <Default Extension="pdf" ContentType="application/pdf"/>
  <Default Extension="gif" ContentType="image/gif"/>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49"/>
  </p:notesMasterIdLst>
  <p:sldIdLst>
    <p:sldId id="256" r:id="rId2"/>
    <p:sldId id="276" r:id="rId3"/>
    <p:sldId id="278" r:id="rId4"/>
    <p:sldId id="279" r:id="rId5"/>
    <p:sldId id="280" r:id="rId6"/>
    <p:sldId id="281" r:id="rId7"/>
    <p:sldId id="282" r:id="rId8"/>
    <p:sldId id="283" r:id="rId9"/>
    <p:sldId id="284" r:id="rId10"/>
    <p:sldId id="285" r:id="rId11"/>
    <p:sldId id="299" r:id="rId12"/>
    <p:sldId id="330" r:id="rId13"/>
    <p:sldId id="331" r:id="rId14"/>
    <p:sldId id="332" r:id="rId15"/>
    <p:sldId id="334" r:id="rId16"/>
    <p:sldId id="302" r:id="rId17"/>
    <p:sldId id="303" r:id="rId18"/>
    <p:sldId id="309" r:id="rId19"/>
    <p:sldId id="290" r:id="rId20"/>
    <p:sldId id="291" r:id="rId21"/>
    <p:sldId id="359" r:id="rId22"/>
    <p:sldId id="360" r:id="rId23"/>
    <p:sldId id="361" r:id="rId24"/>
    <p:sldId id="362" r:id="rId25"/>
    <p:sldId id="363" r:id="rId26"/>
    <p:sldId id="364" r:id="rId27"/>
    <p:sldId id="295" r:id="rId28"/>
    <p:sldId id="365" r:id="rId29"/>
    <p:sldId id="297" r:id="rId30"/>
    <p:sldId id="324" r:id="rId31"/>
    <p:sldId id="350" r:id="rId32"/>
    <p:sldId id="357" r:id="rId33"/>
    <p:sldId id="358" r:id="rId34"/>
    <p:sldId id="326" r:id="rId35"/>
    <p:sldId id="311" r:id="rId36"/>
    <p:sldId id="325" r:id="rId37"/>
    <p:sldId id="313" r:id="rId38"/>
    <p:sldId id="327" r:id="rId39"/>
    <p:sldId id="315" r:id="rId40"/>
    <p:sldId id="316" r:id="rId41"/>
    <p:sldId id="317" r:id="rId42"/>
    <p:sldId id="318" r:id="rId43"/>
    <p:sldId id="328" r:id="rId44"/>
    <p:sldId id="320" r:id="rId45"/>
    <p:sldId id="335" r:id="rId46"/>
    <p:sldId id="351" r:id="rId47"/>
    <p:sldId id="366" r:id="rId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3C4DE1"/>
    <a:srgbClr val="4457FF"/>
    <a:srgbClr val="0067AC"/>
    <a:srgbClr val="708F2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SorterView">
  <p:normalViewPr>
    <p:restoredLeft sz="15620"/>
    <p:restoredTop sz="94660"/>
  </p:normalViewPr>
  <p:slideViewPr>
    <p:cSldViewPr snapToGrid="0" snapToObjects="1" showGuides="1">
      <p:cViewPr>
        <p:scale>
          <a:sx n="66" d="100"/>
          <a:sy n="66" d="100"/>
        </p:scale>
        <p:origin x="-2112" y="-8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39" Type="http://schemas.openxmlformats.org/officeDocument/2006/relationships/slide" Target="slides/slide38.xml"/><Relationship Id="rId7" Type="http://schemas.openxmlformats.org/officeDocument/2006/relationships/slide" Target="slides/slide6.xml"/><Relationship Id="rId43" Type="http://schemas.openxmlformats.org/officeDocument/2006/relationships/slide" Target="slides/slide42.xml"/><Relationship Id="rId25" Type="http://schemas.openxmlformats.org/officeDocument/2006/relationships/slide" Target="slides/slide24.xml"/><Relationship Id="rId10" Type="http://schemas.openxmlformats.org/officeDocument/2006/relationships/slide" Target="slides/slide9.xml"/><Relationship Id="rId50" Type="http://schemas.openxmlformats.org/officeDocument/2006/relationships/printerSettings" Target="printerSettings/printerSettings1.bin"/><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27" Type="http://schemas.openxmlformats.org/officeDocument/2006/relationships/slide" Target="slides/slide26.xml"/><Relationship Id="rId14" Type="http://schemas.openxmlformats.org/officeDocument/2006/relationships/slide" Target="slides/slide13.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slide" Target="slides/slide44.xml"/><Relationship Id="rId42" Type="http://schemas.openxmlformats.org/officeDocument/2006/relationships/slide" Target="slides/slide41.xml"/><Relationship Id="rId6" Type="http://schemas.openxmlformats.org/officeDocument/2006/relationships/slide" Target="slides/slide5.xml"/><Relationship Id="rId49" Type="http://schemas.openxmlformats.org/officeDocument/2006/relationships/notesMaster" Target="notesMasters/notesMaster1.xml"/><Relationship Id="rId44" Type="http://schemas.openxmlformats.org/officeDocument/2006/relationships/slide" Target="slides/slide43.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 Type="http://schemas.openxmlformats.org/officeDocument/2006/relationships/slide" Target="slides/slide1.xml"/><Relationship Id="rId46" Type="http://schemas.openxmlformats.org/officeDocument/2006/relationships/slide" Target="slides/slide45.xml"/><Relationship Id="rId35" Type="http://schemas.openxmlformats.org/officeDocument/2006/relationships/slide" Target="slides/slide34.xml"/><Relationship Id="rId51" Type="http://schemas.openxmlformats.org/officeDocument/2006/relationships/presProps" Target="presProps.xml"/><Relationship Id="rId31" Type="http://schemas.openxmlformats.org/officeDocument/2006/relationships/slide" Target="slides/slide30.xml"/><Relationship Id="rId34" Type="http://schemas.openxmlformats.org/officeDocument/2006/relationships/slide" Target="slides/slide33.xml"/><Relationship Id="rId40" Type="http://schemas.openxmlformats.org/officeDocument/2006/relationships/slide" Target="slides/slide39.xml"/><Relationship Id="rId36" Type="http://schemas.openxmlformats.org/officeDocument/2006/relationships/slide" Target="slides/slide35.xml"/><Relationship Id="rId1" Type="http://schemas.openxmlformats.org/officeDocument/2006/relationships/slideMaster" Target="slideMasters/slideMaster1.xml"/><Relationship Id="rId24" Type="http://schemas.openxmlformats.org/officeDocument/2006/relationships/slide" Target="slides/slide23.xml"/><Relationship Id="rId47" Type="http://schemas.openxmlformats.org/officeDocument/2006/relationships/slide" Target="slides/slide46.xml"/><Relationship Id="rId48" Type="http://schemas.openxmlformats.org/officeDocument/2006/relationships/slide" Target="slides/slide47.xml"/><Relationship Id="rId8" Type="http://schemas.openxmlformats.org/officeDocument/2006/relationships/slide" Target="slides/slide7.xml"/><Relationship Id="rId13" Type="http://schemas.openxmlformats.org/officeDocument/2006/relationships/slide" Target="slides/slide12.xml"/><Relationship Id="rId32" Type="http://schemas.openxmlformats.org/officeDocument/2006/relationships/slide" Target="slides/slide31.xml"/><Relationship Id="rId37" Type="http://schemas.openxmlformats.org/officeDocument/2006/relationships/slide" Target="slides/slide36.xml"/><Relationship Id="rId52" Type="http://schemas.openxmlformats.org/officeDocument/2006/relationships/viewProps" Target="viewProps.xml"/><Relationship Id="rId54" Type="http://schemas.openxmlformats.org/officeDocument/2006/relationships/tableStyles" Target="tableStyles.xml"/><Relationship Id="rId12" Type="http://schemas.openxmlformats.org/officeDocument/2006/relationships/slide" Target="slides/slide11.xml"/><Relationship Id="rId3" Type="http://schemas.openxmlformats.org/officeDocument/2006/relationships/slide" Target="slides/slide2.xml"/><Relationship Id="rId23" Type="http://schemas.openxmlformats.org/officeDocument/2006/relationships/slide" Target="slides/slide22.xml"/><Relationship Id="rId53" Type="http://schemas.openxmlformats.org/officeDocument/2006/relationships/theme" Target="theme/theme1.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29" Type="http://schemas.openxmlformats.org/officeDocument/2006/relationships/slide" Target="slides/slide28.xml"/><Relationship Id="rId16" Type="http://schemas.openxmlformats.org/officeDocument/2006/relationships/slide" Target="slides/slide15.xml"/><Relationship Id="rId33" Type="http://schemas.openxmlformats.org/officeDocument/2006/relationships/slide" Target="slides/slide32.xml"/><Relationship Id="rId41" Type="http://schemas.openxmlformats.org/officeDocument/2006/relationships/slide" Target="slides/slide40.xml"/><Relationship Id="rId5" Type="http://schemas.openxmlformats.org/officeDocument/2006/relationships/slide" Target="slides/slide4.xml"/><Relationship Id="rId15" Type="http://schemas.openxmlformats.org/officeDocument/2006/relationships/slide" Target="slides/slide14.xml"/><Relationship Id="rId22" Type="http://schemas.openxmlformats.org/officeDocument/2006/relationships/slide" Target="slides/slide21.xml"/><Relationship Id="rId21" Type="http://schemas.openxmlformats.org/officeDocument/2006/relationships/slide" Target="slides/slide20.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B8EC09-98C1-4230-A213-FA5AE5122305}" type="datetimeFigureOut">
              <a:rPr lang="en-US" smtClean="0"/>
              <a:pPr/>
              <a:t>8/25/10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6C736F-67DC-4AD6-B39F-F449EC149DB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6C736F-67DC-4AD6-B39F-F449EC149DB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xfrm>
            <a:off x="3884613" y="8685213"/>
            <a:ext cx="2971800" cy="457200"/>
          </a:xfrm>
          <a:noFill/>
        </p:spPr>
        <p:txBody>
          <a:bodyPr/>
          <a:lstStyle/>
          <a:p>
            <a:fld id="{3297ED50-CC51-3B45-B1F6-451F7D87DFA9}" type="slidenum">
              <a:rPr lang="en-US"/>
              <a:pPr/>
              <a:t>21</a:t>
            </a:fld>
            <a:endParaRPr lang="en-US"/>
          </a:p>
        </p:txBody>
      </p:sp>
      <p:sp>
        <p:nvSpPr>
          <p:cNvPr id="62467" name="Rectangle 2"/>
          <p:cNvSpPr>
            <a:spLocks noGrp="1" noRot="1" noChangeAspect="1" noChangeArrowheads="1"/>
          </p:cNvSpPr>
          <p:nvPr>
            <p:ph type="sldImg"/>
          </p:nvPr>
        </p:nvSpPr>
        <p:spPr>
          <a:xfrm>
            <a:off x="1150938" y="692150"/>
            <a:ext cx="4556125" cy="3416300"/>
          </a:xfrm>
          <a:solidFill>
            <a:srgbClr val="FFFFFF"/>
          </a:solidFill>
          <a:ln/>
        </p:spPr>
      </p:sp>
      <p:sp>
        <p:nvSpPr>
          <p:cNvPr id="624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pitchFamily="-112" charset="0"/>
              <a:ea typeface="ＭＳ Ｐゴシック" pitchFamily="-112" charset="-128"/>
              <a:cs typeface="ＭＳ Ｐゴシック" pitchFamily="-112"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xfrm>
            <a:off x="3884613" y="8685213"/>
            <a:ext cx="2971800" cy="457200"/>
          </a:xfrm>
          <a:noFill/>
        </p:spPr>
        <p:txBody>
          <a:bodyPr/>
          <a:lstStyle/>
          <a:p>
            <a:fld id="{A003D0E5-908D-7B47-BABF-78942412DE3C}" type="slidenum">
              <a:rPr lang="en-US"/>
              <a:pPr/>
              <a:t>23</a:t>
            </a:fld>
            <a:endParaRPr lang="en-US"/>
          </a:p>
        </p:txBody>
      </p:sp>
      <p:sp>
        <p:nvSpPr>
          <p:cNvPr id="65539" name="Rectangle 2"/>
          <p:cNvSpPr>
            <a:spLocks noGrp="1" noRot="1" noChangeAspect="1" noChangeArrowheads="1"/>
          </p:cNvSpPr>
          <p:nvPr>
            <p:ph type="sldImg"/>
          </p:nvPr>
        </p:nvSpPr>
        <p:spPr>
          <a:xfrm>
            <a:off x="1150938" y="692150"/>
            <a:ext cx="4556125" cy="3416300"/>
          </a:xfrm>
          <a:solidFill>
            <a:srgbClr val="FFFFFF"/>
          </a:solidFill>
          <a:ln/>
        </p:spPr>
      </p:sp>
      <p:sp>
        <p:nvSpPr>
          <p:cNvPr id="6554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pitchFamily="-112" charset="0"/>
              <a:ea typeface="ＭＳ Ｐゴシック" pitchFamily="-112" charset="-128"/>
              <a:cs typeface="ＭＳ Ｐゴシック" pitchFamily="-112"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a:lstStyle/>
          <a:p>
            <a:pPr eaLnBrk="1" hangingPunct="1">
              <a:spcBef>
                <a:spcPct val="0"/>
              </a:spcBef>
            </a:pPr>
            <a:r>
              <a:rPr lang="en-US" sz="1100" dirty="0">
                <a:latin typeface="Times New Roman" pitchFamily="29" charset="0"/>
                <a:ea typeface="ＭＳ Ｐゴシック" pitchFamily="29" charset="-128"/>
                <a:cs typeface="ＭＳ Ｐゴシック" pitchFamily="29" charset="-128"/>
              </a:rPr>
              <a:t>	</a:t>
            </a:r>
          </a:p>
        </p:txBody>
      </p:sp>
      <p:sp>
        <p:nvSpPr>
          <p:cNvPr id="54276" name="Slide Number Placeholder 3"/>
          <p:cNvSpPr>
            <a:spLocks noGrp="1"/>
          </p:cNvSpPr>
          <p:nvPr>
            <p:ph type="sldNum" sz="quarter" idx="5"/>
          </p:nvPr>
        </p:nvSpPr>
        <p:spPr bwMode="auto">
          <a:noFill/>
          <a:ln>
            <a:miter lim="800000"/>
            <a:headEnd/>
            <a:tailEnd/>
          </a:ln>
        </p:spPr>
        <p:txBody>
          <a:bodyPr/>
          <a:lstStyle/>
          <a:p>
            <a:fld id="{F7AA0CC8-7458-774A-8431-198DA55D55AB}" type="slidenum">
              <a:rPr lang="en-US">
                <a:latin typeface="Times New Roman" pitchFamily="29" charset="0"/>
                <a:ea typeface="Times New Roman" pitchFamily="29" charset="0"/>
                <a:cs typeface="Times New Roman" pitchFamily="29" charset="0"/>
              </a:rPr>
              <a:pPr/>
              <a:t>26</a:t>
            </a:fld>
            <a:endParaRPr lang="en-US">
              <a:latin typeface="Times New Roman" pitchFamily="29" charset="0"/>
              <a:ea typeface="Times New Roman" pitchFamily="29" charset="0"/>
              <a:cs typeface="Times New Roman" pitchFamily="29"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Slide Image Placeholder 1"/>
          <p:cNvSpPr>
            <a:spLocks noGrp="1" noRot="1" noChangeAspec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a:lstStyle/>
          <a:p>
            <a:r>
              <a:rPr lang="en-US" smtClean="0">
                <a:latin typeface="Arial" pitchFamily="29" charset="0"/>
                <a:ea typeface="ＭＳ Ｐゴシック" pitchFamily="29" charset="-128"/>
                <a:cs typeface="ＭＳ Ｐゴシック" pitchFamily="29" charset="-128"/>
              </a:rPr>
              <a:t>Shown here is the frequency at the end of the century of what we consider now to be a 20 year heat wave. Instead of once every 20 years, these temperatures would be experienced every other year or so over most of the continental US in this business as usual scenario.</a:t>
            </a:r>
          </a:p>
        </p:txBody>
      </p:sp>
      <p:sp>
        <p:nvSpPr>
          <p:cNvPr id="57348" name="Slide Number Placeholder 3"/>
          <p:cNvSpPr>
            <a:spLocks noGrp="1"/>
          </p:cNvSpPr>
          <p:nvPr>
            <p:ph type="sldNum" sz="quarter" idx="5"/>
          </p:nvPr>
        </p:nvSpPr>
        <p:spPr bwMode="auto">
          <a:noFill/>
          <a:ln>
            <a:miter lim="800000"/>
            <a:headEnd/>
            <a:tailEnd/>
          </a:ln>
        </p:spPr>
        <p:txBody>
          <a:bodyPr/>
          <a:lstStyle/>
          <a:p>
            <a:fld id="{1F4C9523-2771-8D45-A6FE-2F89889506FD}" type="slidenum">
              <a:rPr lang="en-US" smtClean="0">
                <a:latin typeface="Arial" pitchFamily="29" charset="0"/>
                <a:ea typeface="ＭＳ Ｐゴシック" pitchFamily="29" charset="-128"/>
                <a:cs typeface="ＭＳ Ｐゴシック" pitchFamily="29" charset="-128"/>
              </a:rPr>
              <a:pPr/>
              <a:t>28</a:t>
            </a:fld>
            <a:endParaRPr lang="en-US" smtClean="0">
              <a:latin typeface="Arial" pitchFamily="29" charset="0"/>
              <a:ea typeface="ＭＳ Ｐゴシック" pitchFamily="29" charset="-128"/>
              <a:cs typeface="ＭＳ Ｐゴシック" pitchFamily="29"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ln>
            <a:miter lim="800000"/>
            <a:headEnd/>
            <a:tailEnd/>
          </a:ln>
        </p:spPr>
        <p:txBody>
          <a:bodyPr/>
          <a:lstStyle/>
          <a:p>
            <a:fld id="{6DAADA7B-664F-E041-8660-E95AF0954A9B}" type="slidenum">
              <a:rPr lang="en-US">
                <a:latin typeface="Times New Roman" pitchFamily="29" charset="0"/>
                <a:ea typeface="Times New Roman" pitchFamily="29" charset="0"/>
                <a:cs typeface="Times New Roman" pitchFamily="29" charset="0"/>
              </a:rPr>
              <a:pPr/>
              <a:t>29</a:t>
            </a:fld>
            <a:endParaRPr lang="en-US">
              <a:latin typeface="Times New Roman" pitchFamily="29" charset="0"/>
              <a:ea typeface="Times New Roman" pitchFamily="29" charset="0"/>
              <a:cs typeface="Times New Roman" pitchFamily="29" charset="0"/>
            </a:endParaRPr>
          </a:p>
        </p:txBody>
      </p:sp>
      <p:sp>
        <p:nvSpPr>
          <p:cNvPr id="59395"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9396"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endParaRPr lang="en-US">
              <a:latin typeface="Times New Roman" pitchFamily="29" charset="0"/>
              <a:ea typeface="ＭＳ Ｐゴシック" pitchFamily="29" charset="-128"/>
              <a:cs typeface="ＭＳ Ｐゴシック" pitchFamily="29"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xfrm>
            <a:off x="3884613" y="8685213"/>
            <a:ext cx="2971800" cy="457200"/>
          </a:xfrm>
          <a:noFill/>
        </p:spPr>
        <p:txBody>
          <a:bodyPr/>
          <a:lstStyle/>
          <a:p>
            <a:fld id="{0DF7B424-011B-DB4F-AA46-D8669DC945BA}" type="slidenum">
              <a:rPr lang="en-US"/>
              <a:pPr/>
              <a:t>32</a:t>
            </a:fld>
            <a:endParaRPr lang="en-US"/>
          </a:p>
        </p:txBody>
      </p:sp>
      <p:sp>
        <p:nvSpPr>
          <p:cNvPr id="82947" name="Rectangle 2"/>
          <p:cNvSpPr>
            <a:spLocks noGrp="1" noRot="1" noChangeAspect="1" noChangeArrowheads="1" noTextEdit="1"/>
          </p:cNvSpPr>
          <p:nvPr>
            <p:ph type="sldImg"/>
          </p:nvPr>
        </p:nvSpPr>
        <p:spPr>
          <a:xfrm>
            <a:off x="1150938" y="692150"/>
            <a:ext cx="4556125" cy="3416300"/>
          </a:xfrm>
          <a:ln/>
        </p:spPr>
      </p:sp>
      <p:sp>
        <p:nvSpPr>
          <p:cNvPr id="82948" name="Rectangle 3"/>
          <p:cNvSpPr>
            <a:spLocks noGrp="1" noChangeArrowheads="1"/>
          </p:cNvSpPr>
          <p:nvPr>
            <p:ph type="body" idx="1"/>
          </p:nvPr>
        </p:nvSpPr>
        <p:spPr>
          <a:noFill/>
          <a:ln/>
        </p:spPr>
        <p:txBody>
          <a:bodyPr/>
          <a:lstStyle/>
          <a:p>
            <a:endParaRPr lang="en-US">
              <a:latin typeface="Times" pitchFamily="-112" charset="0"/>
              <a:ea typeface="ＭＳ Ｐゴシック" pitchFamily="-112" charset="-128"/>
              <a:cs typeface="ＭＳ Ｐゴシック" pitchFamily="-112"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xfrm>
            <a:off x="3884613" y="8685213"/>
            <a:ext cx="2971800" cy="457200"/>
          </a:xfrm>
          <a:noFill/>
        </p:spPr>
        <p:txBody>
          <a:bodyPr/>
          <a:lstStyle/>
          <a:p>
            <a:fld id="{0DF7B424-011B-DB4F-AA46-D8669DC945BA}" type="slidenum">
              <a:rPr lang="en-US"/>
              <a:pPr/>
              <a:t>33</a:t>
            </a:fld>
            <a:endParaRPr lang="en-US"/>
          </a:p>
        </p:txBody>
      </p:sp>
      <p:sp>
        <p:nvSpPr>
          <p:cNvPr id="82947" name="Rectangle 2"/>
          <p:cNvSpPr>
            <a:spLocks noGrp="1" noRot="1" noChangeAspect="1" noChangeArrowheads="1" noTextEdit="1"/>
          </p:cNvSpPr>
          <p:nvPr>
            <p:ph type="sldImg"/>
          </p:nvPr>
        </p:nvSpPr>
        <p:spPr>
          <a:xfrm>
            <a:off x="1150938" y="692150"/>
            <a:ext cx="4556125" cy="3416300"/>
          </a:xfrm>
          <a:ln/>
        </p:spPr>
      </p:sp>
      <p:sp>
        <p:nvSpPr>
          <p:cNvPr id="82948" name="Rectangle 3"/>
          <p:cNvSpPr>
            <a:spLocks noGrp="1" noChangeArrowheads="1"/>
          </p:cNvSpPr>
          <p:nvPr>
            <p:ph type="body" idx="1"/>
          </p:nvPr>
        </p:nvSpPr>
        <p:spPr>
          <a:noFill/>
          <a:ln/>
        </p:spPr>
        <p:txBody>
          <a:bodyPr/>
          <a:lstStyle/>
          <a:p>
            <a:endParaRPr lang="en-US">
              <a:latin typeface="Times" pitchFamily="-112" charset="0"/>
              <a:ea typeface="ＭＳ Ｐゴシック" pitchFamily="-112" charset="-128"/>
              <a:cs typeface="ＭＳ Ｐゴシック" pitchFamily="-112"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03E9E710-0BAE-7140-8197-BFF0553650B8}" type="slidenum">
              <a:rPr lang="en-US">
                <a:latin typeface="Arial" pitchFamily="29" charset="0"/>
                <a:ea typeface="ＭＳ Ｐゴシック" pitchFamily="29" charset="-128"/>
                <a:cs typeface="ＭＳ Ｐゴシック" pitchFamily="29" charset="-128"/>
              </a:rPr>
              <a:pPr/>
              <a:t>38</a:t>
            </a:fld>
            <a:endParaRPr lang="en-US">
              <a:latin typeface="Arial" pitchFamily="29" charset="0"/>
              <a:ea typeface="ＭＳ Ｐゴシック" pitchFamily="29" charset="-128"/>
              <a:cs typeface="ＭＳ Ｐゴシック" pitchFamily="29" charset="-128"/>
            </a:endParaRPr>
          </a:p>
        </p:txBody>
      </p:sp>
      <p:sp>
        <p:nvSpPr>
          <p:cNvPr id="71683" name="Rectangle 2"/>
          <p:cNvSpPr>
            <a:spLocks noGrp="1" noRot="1" noChangeAspect="1" noChangeArrowheads="1"/>
          </p:cNvSpPr>
          <p:nvPr>
            <p:ph type="sldImg"/>
          </p:nvPr>
        </p:nvSpPr>
        <p:spPr>
          <a:solidFill>
            <a:srgbClr val="FFFFFF"/>
          </a:solidFill>
          <a:ln/>
        </p:spPr>
      </p:sp>
      <p:sp>
        <p:nvSpPr>
          <p:cNvPr id="71684" name="Rectangle 3"/>
          <p:cNvSpPr>
            <a:spLocks noGrp="1" noChangeArrowheads="1"/>
          </p:cNvSpPr>
          <p:nvPr>
            <p:ph type="body" idx="1"/>
          </p:nvPr>
        </p:nvSpPr>
        <p:spPr>
          <a:solidFill>
            <a:srgbClr val="FFFFFF"/>
          </a:solidFill>
          <a:ln>
            <a:solidFill>
              <a:srgbClr val="000000"/>
            </a:solidFill>
          </a:ln>
        </p:spPr>
        <p:txBody>
          <a:bodyPr/>
          <a:lstStyle/>
          <a:p>
            <a:endParaRPr lang="en-US">
              <a:latin typeface="Arial" pitchFamily="29" charset="0"/>
              <a:ea typeface="ＭＳ Ｐゴシック" pitchFamily="29" charset="-128"/>
              <a:cs typeface="ＭＳ Ｐゴシック" pitchFamily="29"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03E9E710-0BAE-7140-8197-BFF0553650B8}" type="slidenum">
              <a:rPr lang="en-US">
                <a:latin typeface="Arial" pitchFamily="29" charset="0"/>
                <a:ea typeface="ＭＳ Ｐゴシック" pitchFamily="29" charset="-128"/>
                <a:cs typeface="ＭＳ Ｐゴシック" pitchFamily="29" charset="-128"/>
              </a:rPr>
              <a:pPr/>
              <a:t>39</a:t>
            </a:fld>
            <a:endParaRPr lang="en-US">
              <a:latin typeface="Arial" pitchFamily="29" charset="0"/>
              <a:ea typeface="ＭＳ Ｐゴシック" pitchFamily="29" charset="-128"/>
              <a:cs typeface="ＭＳ Ｐゴシック" pitchFamily="29" charset="-128"/>
            </a:endParaRPr>
          </a:p>
        </p:txBody>
      </p:sp>
      <p:sp>
        <p:nvSpPr>
          <p:cNvPr id="71683" name="Rectangle 2"/>
          <p:cNvSpPr>
            <a:spLocks noGrp="1" noRot="1" noChangeAspect="1" noChangeArrowheads="1"/>
          </p:cNvSpPr>
          <p:nvPr>
            <p:ph type="sldImg"/>
          </p:nvPr>
        </p:nvSpPr>
        <p:spPr>
          <a:solidFill>
            <a:srgbClr val="FFFFFF"/>
          </a:solidFill>
          <a:ln/>
        </p:spPr>
      </p:sp>
      <p:sp>
        <p:nvSpPr>
          <p:cNvPr id="71684" name="Rectangle 3"/>
          <p:cNvSpPr>
            <a:spLocks noGrp="1" noChangeArrowheads="1"/>
          </p:cNvSpPr>
          <p:nvPr>
            <p:ph type="body" idx="1"/>
          </p:nvPr>
        </p:nvSpPr>
        <p:spPr>
          <a:solidFill>
            <a:srgbClr val="FFFFFF"/>
          </a:solidFill>
          <a:ln>
            <a:solidFill>
              <a:srgbClr val="000000"/>
            </a:solidFill>
          </a:ln>
        </p:spPr>
        <p:txBody>
          <a:bodyPr/>
          <a:lstStyle/>
          <a:p>
            <a:endParaRPr lang="en-US">
              <a:latin typeface="Arial" pitchFamily="29" charset="0"/>
              <a:ea typeface="ＭＳ Ｐゴシック" pitchFamily="29" charset="-128"/>
              <a:cs typeface="ＭＳ Ｐゴシック" pitchFamily="29"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1E17F75F-3689-9142-A311-43F0C38FD71E}" type="slidenum">
              <a:rPr lang="en-US">
                <a:latin typeface="Arial" pitchFamily="29" charset="0"/>
                <a:ea typeface="ＭＳ Ｐゴシック" pitchFamily="29" charset="-128"/>
                <a:cs typeface="ＭＳ Ｐゴシック" pitchFamily="29" charset="-128"/>
              </a:rPr>
              <a:pPr/>
              <a:t>40</a:t>
            </a:fld>
            <a:endParaRPr lang="en-US">
              <a:latin typeface="Arial" pitchFamily="29" charset="0"/>
              <a:ea typeface="ＭＳ Ｐゴシック" pitchFamily="29" charset="-128"/>
              <a:cs typeface="ＭＳ Ｐゴシック" pitchFamily="29" charset="-128"/>
            </a:endParaRPr>
          </a:p>
        </p:txBody>
      </p:sp>
      <p:sp>
        <p:nvSpPr>
          <p:cNvPr id="73731" name="Rectangle 2"/>
          <p:cNvSpPr>
            <a:spLocks noGrp="1" noRot="1" noChangeAspect="1" noChangeArrowheads="1"/>
          </p:cNvSpPr>
          <p:nvPr>
            <p:ph type="sldImg"/>
          </p:nvPr>
        </p:nvSpPr>
        <p:spPr>
          <a:solidFill>
            <a:srgbClr val="FFFFFF"/>
          </a:solidFill>
          <a:ln/>
        </p:spPr>
      </p:sp>
      <p:sp>
        <p:nvSpPr>
          <p:cNvPr id="73732" name="Rectangle 3"/>
          <p:cNvSpPr>
            <a:spLocks noGrp="1" noChangeArrowheads="1"/>
          </p:cNvSpPr>
          <p:nvPr>
            <p:ph type="body" idx="1"/>
          </p:nvPr>
        </p:nvSpPr>
        <p:spPr>
          <a:solidFill>
            <a:srgbClr val="FFFFFF"/>
          </a:solidFill>
          <a:ln>
            <a:solidFill>
              <a:srgbClr val="000000"/>
            </a:solidFill>
          </a:ln>
        </p:spPr>
        <p:txBody>
          <a:bodyPr/>
          <a:lstStyle/>
          <a:p>
            <a:endParaRPr lang="en-US">
              <a:latin typeface="Arial" pitchFamily="29" charset="0"/>
              <a:ea typeface="ＭＳ Ｐゴシック" pitchFamily="29" charset="-128"/>
              <a:cs typeface="ＭＳ Ｐゴシック" pitchFamily="29"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noFill/>
          <a:ln>
            <a:miter lim="800000"/>
            <a:headEnd/>
            <a:tailEnd/>
          </a:ln>
        </p:spPr>
        <p:txBody>
          <a:bodyPr/>
          <a:lstStyle/>
          <a:p>
            <a:fld id="{3626850C-6A54-5A49-9C01-79C2382212DF}" type="slidenum">
              <a:rPr lang="en-US">
                <a:latin typeface="Times New Roman" pitchFamily="29" charset="0"/>
                <a:ea typeface="Times New Roman" pitchFamily="29" charset="0"/>
                <a:cs typeface="Times New Roman" pitchFamily="29" charset="0"/>
              </a:rPr>
              <a:pPr/>
              <a:t>2</a:t>
            </a:fld>
            <a:endParaRPr lang="en-US">
              <a:latin typeface="Times New Roman" pitchFamily="29" charset="0"/>
              <a:ea typeface="Times New Roman" pitchFamily="29" charset="0"/>
              <a:cs typeface="Times New Roman" pitchFamily="29" charset="0"/>
            </a:endParaRPr>
          </a:p>
        </p:txBody>
      </p:sp>
      <p:sp>
        <p:nvSpPr>
          <p:cNvPr id="22531"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22532" name="Rectangle 3"/>
          <p:cNvSpPr>
            <a:spLocks noGrp="1" noChangeArrowheads="1"/>
          </p:cNvSpPr>
          <p:nvPr>
            <p:ph type="body" idx="1"/>
          </p:nvPr>
        </p:nvSpPr>
        <p:spPr bwMode="auto">
          <a:solidFill>
            <a:srgbClr val="FFFFFF"/>
          </a:solidFill>
          <a:ln>
            <a:solidFill>
              <a:srgbClr val="000000"/>
            </a:solidFill>
            <a:miter lim="800000"/>
            <a:headEnd/>
            <a:tailEnd/>
          </a:ln>
        </p:spPr>
        <p:txBody>
          <a:bodyPr lIns="91425" tIns="45713" rIns="91425" bIns="45713"/>
          <a:lstStyle/>
          <a:p>
            <a:pPr marL="905650" lvl="2" indent="-335715">
              <a:lnSpc>
                <a:spcPct val="90000"/>
              </a:lnSpc>
              <a:buFontTx/>
              <a:buChar char="•"/>
              <a:tabLst>
                <a:tab pos="747942" algn="l"/>
              </a:tabLst>
            </a:pPr>
            <a:r>
              <a:rPr lang="en-US" sz="1400" b="1" dirty="0" smtClean="0">
                <a:solidFill>
                  <a:schemeClr val="bg1"/>
                </a:solidFill>
                <a:latin typeface="Times New Roman" pitchFamily="29" charset="0"/>
                <a:ea typeface="Courier New" pitchFamily="29" charset="0"/>
                <a:cs typeface="Courier New" pitchFamily="29" charset="0"/>
              </a:rPr>
              <a:t>N</a:t>
            </a:r>
            <a:r>
              <a:rPr kumimoji="1" lang="en-US" sz="1400" b="1" dirty="0" smtClean="0">
                <a:solidFill>
                  <a:schemeClr val="bg1"/>
                </a:solidFill>
                <a:latin typeface="Times New Roman" pitchFamily="29" charset="0"/>
                <a:ea typeface="Courier New" pitchFamily="29" charset="0"/>
                <a:cs typeface="Courier New" pitchFamily="29" charset="0"/>
              </a:rPr>
              <a:t>o disagreement in  peer reviewed literature</a:t>
            </a:r>
          </a:p>
          <a:p>
            <a:pPr marL="905650" lvl="2" indent="-335715">
              <a:lnSpc>
                <a:spcPct val="90000"/>
              </a:lnSpc>
              <a:buFontTx/>
              <a:buChar char="•"/>
              <a:tabLst>
                <a:tab pos="747942" algn="l"/>
              </a:tabLst>
            </a:pPr>
            <a:r>
              <a:rPr kumimoji="1" lang="en-US" sz="1400" b="1" dirty="0" smtClean="0">
                <a:solidFill>
                  <a:schemeClr val="bg1"/>
                </a:solidFill>
                <a:latin typeface="Times New Roman" pitchFamily="29" charset="0"/>
                <a:ea typeface="Courier New" pitchFamily="29" charset="0"/>
                <a:cs typeface="Courier New" pitchFamily="29" charset="0"/>
              </a:rPr>
              <a:t>Powerful statements from every major professional science society and organization in the world</a:t>
            </a:r>
          </a:p>
          <a:p>
            <a:pPr marL="905650" lvl="2" indent="-335715">
              <a:lnSpc>
                <a:spcPct val="90000"/>
              </a:lnSpc>
              <a:buFontTx/>
              <a:buChar char="•"/>
              <a:tabLst>
                <a:tab pos="747942" algn="l"/>
              </a:tabLst>
            </a:pPr>
            <a:r>
              <a:rPr kumimoji="1" lang="en-US" sz="1400" b="1" dirty="0" smtClean="0">
                <a:solidFill>
                  <a:schemeClr val="bg1"/>
                </a:solidFill>
                <a:latin typeface="Times New Roman" pitchFamily="29" charset="0"/>
                <a:ea typeface="Courier New" pitchFamily="29" charset="0"/>
                <a:cs typeface="Courier New" pitchFamily="29" charset="0"/>
              </a:rPr>
              <a:t>Powerful statements from the National Academies of Sciences (the leadership in science) for every major country</a:t>
            </a:r>
          </a:p>
          <a:p>
            <a:pPr marL="1255418" lvl="4">
              <a:lnSpc>
                <a:spcPct val="90000"/>
              </a:lnSpc>
              <a:buFontTx/>
              <a:buChar char="•"/>
              <a:tabLst>
                <a:tab pos="747942" algn="l"/>
              </a:tabLst>
            </a:pPr>
            <a:r>
              <a:rPr lang="en-US" sz="1400" b="1" dirty="0" smtClean="0">
                <a:solidFill>
                  <a:schemeClr val="bg1"/>
                </a:solidFill>
                <a:latin typeface="Times New Roman" pitchFamily="29" charset="0"/>
                <a:ea typeface="Courier New" pitchFamily="29" charset="0"/>
                <a:cs typeface="Courier New" pitchFamily="29" charset="0"/>
              </a:rPr>
              <a:t>G8 + 5 other countries, May 2009: “</a:t>
            </a:r>
            <a:r>
              <a:rPr lang="en-US" sz="1400" b="1" i="1" dirty="0" smtClean="0">
                <a:solidFill>
                  <a:schemeClr val="bg1"/>
                </a:solidFill>
                <a:latin typeface="Times New Roman" pitchFamily="29" charset="0"/>
                <a:ea typeface="Courier New" pitchFamily="29" charset="0"/>
                <a:cs typeface="Courier New" pitchFamily="29" charset="0"/>
              </a:rPr>
              <a:t>The need for urgent action to address climate change is now indisputable.</a:t>
            </a:r>
            <a:r>
              <a:rPr lang="en-US" sz="1400" b="1" dirty="0" smtClean="0">
                <a:solidFill>
                  <a:schemeClr val="bg1"/>
                </a:solidFill>
                <a:latin typeface="Times New Roman" pitchFamily="29" charset="0"/>
                <a:ea typeface="Courier New" pitchFamily="29" charset="0"/>
                <a:cs typeface="Courier New" pitchFamily="29" charset="0"/>
              </a:rPr>
              <a:t>”</a:t>
            </a:r>
            <a:endParaRPr kumimoji="1" lang="en-US" sz="1400" b="1" dirty="0" smtClean="0">
              <a:solidFill>
                <a:schemeClr val="bg1"/>
              </a:solidFill>
              <a:latin typeface="Times New Roman" pitchFamily="29" charset="0"/>
              <a:ea typeface="Courier New" pitchFamily="29" charset="0"/>
              <a:cs typeface="Courier New" pitchFamily="29" charset="0"/>
            </a:endParaRPr>
          </a:p>
          <a:p>
            <a:pPr>
              <a:tabLst>
                <a:tab pos="747942" algn="l"/>
              </a:tabLst>
            </a:pPr>
            <a:endParaRPr lang="en-US" dirty="0" smtClean="0">
              <a:latin typeface="Times New Roman" pitchFamily="29" charset="0"/>
              <a:ea typeface="ＭＳ Ｐゴシック" pitchFamily="29" charset="-128"/>
              <a:cs typeface="ＭＳ Ｐゴシック" pitchFamily="29"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004C3F15-FCEE-9D43-B460-CE4079EA2817}" type="slidenum">
              <a:rPr lang="en-US">
                <a:latin typeface="Arial" pitchFamily="29" charset="0"/>
                <a:ea typeface="ＭＳ Ｐゴシック" pitchFamily="29" charset="-128"/>
                <a:cs typeface="ＭＳ Ｐゴシック" pitchFamily="29" charset="-128"/>
              </a:rPr>
              <a:pPr/>
              <a:t>41</a:t>
            </a:fld>
            <a:endParaRPr lang="en-US">
              <a:latin typeface="Arial" pitchFamily="29" charset="0"/>
              <a:ea typeface="ＭＳ Ｐゴシック" pitchFamily="29" charset="-128"/>
              <a:cs typeface="ＭＳ Ｐゴシック" pitchFamily="29" charset="-128"/>
            </a:endParaRPr>
          </a:p>
        </p:txBody>
      </p:sp>
      <p:sp>
        <p:nvSpPr>
          <p:cNvPr id="75779" name="Rectangle 2"/>
          <p:cNvSpPr>
            <a:spLocks noGrp="1" noRot="1" noChangeAspect="1" noChangeArrowheads="1"/>
          </p:cNvSpPr>
          <p:nvPr>
            <p:ph type="sldImg"/>
          </p:nvPr>
        </p:nvSpPr>
        <p:spPr>
          <a:solidFill>
            <a:srgbClr val="FFFFFF"/>
          </a:solidFill>
          <a:ln/>
        </p:spPr>
      </p:sp>
      <p:sp>
        <p:nvSpPr>
          <p:cNvPr id="75780" name="Rectangle 3"/>
          <p:cNvSpPr>
            <a:spLocks noGrp="1" noChangeArrowheads="1"/>
          </p:cNvSpPr>
          <p:nvPr>
            <p:ph type="body" idx="1"/>
          </p:nvPr>
        </p:nvSpPr>
        <p:spPr>
          <a:solidFill>
            <a:srgbClr val="FFFFFF"/>
          </a:solidFill>
          <a:ln>
            <a:solidFill>
              <a:srgbClr val="000000"/>
            </a:solidFill>
          </a:ln>
        </p:spPr>
        <p:txBody>
          <a:bodyPr/>
          <a:lstStyle/>
          <a:p>
            <a:endParaRPr lang="en-US">
              <a:latin typeface="Arial" pitchFamily="29" charset="0"/>
              <a:ea typeface="ＭＳ Ｐゴシック" pitchFamily="29" charset="-128"/>
              <a:cs typeface="ＭＳ Ｐゴシック" pitchFamily="29"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7F9F3864-B40B-024F-970C-6D42EDD4CC5F}" type="slidenum">
              <a:rPr lang="en-US">
                <a:latin typeface="Arial" pitchFamily="29" charset="0"/>
                <a:ea typeface="ＭＳ Ｐゴシック" pitchFamily="29" charset="-128"/>
                <a:cs typeface="ＭＳ Ｐゴシック" pitchFamily="29" charset="-128"/>
              </a:rPr>
              <a:pPr/>
              <a:t>43</a:t>
            </a:fld>
            <a:endParaRPr lang="en-US">
              <a:latin typeface="Arial" pitchFamily="29" charset="0"/>
              <a:ea typeface="ＭＳ Ｐゴシック" pitchFamily="29" charset="-128"/>
              <a:cs typeface="ＭＳ Ｐゴシック" pitchFamily="29" charset="-128"/>
            </a:endParaRPr>
          </a:p>
        </p:txBody>
      </p:sp>
      <p:sp>
        <p:nvSpPr>
          <p:cNvPr id="80899" name="Rectangle 2"/>
          <p:cNvSpPr>
            <a:spLocks noGrp="1" noRot="1" noChangeAspect="1" noChangeArrowheads="1"/>
          </p:cNvSpPr>
          <p:nvPr>
            <p:ph type="sldImg"/>
          </p:nvPr>
        </p:nvSpPr>
        <p:spPr>
          <a:solidFill>
            <a:srgbClr val="FFFFFF"/>
          </a:solidFill>
          <a:ln/>
        </p:spPr>
      </p:sp>
      <p:sp>
        <p:nvSpPr>
          <p:cNvPr id="80900" name="Rectangle 3"/>
          <p:cNvSpPr>
            <a:spLocks noGrp="1" noChangeArrowheads="1"/>
          </p:cNvSpPr>
          <p:nvPr>
            <p:ph type="body" idx="1"/>
          </p:nvPr>
        </p:nvSpPr>
        <p:spPr>
          <a:solidFill>
            <a:srgbClr val="FFFFFF"/>
          </a:solidFill>
          <a:ln>
            <a:solidFill>
              <a:srgbClr val="000000"/>
            </a:solidFill>
          </a:ln>
        </p:spPr>
        <p:txBody>
          <a:bodyPr/>
          <a:lstStyle/>
          <a:p>
            <a:endParaRPr lang="en-US">
              <a:latin typeface="Arial" pitchFamily="29" charset="0"/>
              <a:ea typeface="ＭＳ Ｐゴシック" pitchFamily="29" charset="-128"/>
              <a:cs typeface="ＭＳ Ｐゴシック" pitchFamily="29"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7F9F3864-B40B-024F-970C-6D42EDD4CC5F}" type="slidenum">
              <a:rPr lang="en-US">
                <a:latin typeface="Arial" pitchFamily="29" charset="0"/>
                <a:ea typeface="ＭＳ Ｐゴシック" pitchFamily="29" charset="-128"/>
                <a:cs typeface="ＭＳ Ｐゴシック" pitchFamily="29" charset="-128"/>
              </a:rPr>
              <a:pPr/>
              <a:t>44</a:t>
            </a:fld>
            <a:endParaRPr lang="en-US">
              <a:latin typeface="Arial" pitchFamily="29" charset="0"/>
              <a:ea typeface="ＭＳ Ｐゴシック" pitchFamily="29" charset="-128"/>
              <a:cs typeface="ＭＳ Ｐゴシック" pitchFamily="29" charset="-128"/>
            </a:endParaRPr>
          </a:p>
        </p:txBody>
      </p:sp>
      <p:sp>
        <p:nvSpPr>
          <p:cNvPr id="80899" name="Rectangle 2"/>
          <p:cNvSpPr>
            <a:spLocks noGrp="1" noRot="1" noChangeAspect="1" noChangeArrowheads="1"/>
          </p:cNvSpPr>
          <p:nvPr>
            <p:ph type="sldImg"/>
          </p:nvPr>
        </p:nvSpPr>
        <p:spPr>
          <a:solidFill>
            <a:srgbClr val="FFFFFF"/>
          </a:solidFill>
          <a:ln/>
        </p:spPr>
      </p:sp>
      <p:sp>
        <p:nvSpPr>
          <p:cNvPr id="80900" name="Rectangle 3"/>
          <p:cNvSpPr>
            <a:spLocks noGrp="1" noChangeArrowheads="1"/>
          </p:cNvSpPr>
          <p:nvPr>
            <p:ph type="body" idx="1"/>
          </p:nvPr>
        </p:nvSpPr>
        <p:spPr>
          <a:solidFill>
            <a:srgbClr val="FFFFFF"/>
          </a:solidFill>
          <a:ln>
            <a:solidFill>
              <a:srgbClr val="000000"/>
            </a:solidFill>
          </a:ln>
        </p:spPr>
        <p:txBody>
          <a:bodyPr/>
          <a:lstStyle/>
          <a:p>
            <a:endParaRPr lang="en-US">
              <a:latin typeface="Arial" pitchFamily="29" charset="0"/>
              <a:ea typeface="ＭＳ Ｐゴシック" pitchFamily="29" charset="-128"/>
              <a:cs typeface="ＭＳ Ｐゴシック" pitchFamily="29"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8306" name="Rectangle 2"/>
          <p:cNvSpPr>
            <a:spLocks noGrp="1" noRot="1" noChangeAspect="1" noChangeArrowheads="1"/>
          </p:cNvSpPr>
          <p:nvPr>
            <p:ph type="sldImg"/>
          </p:nvPr>
        </p:nvSpPr>
        <p:spPr>
          <a:xfrm>
            <a:off x="1150938" y="692150"/>
            <a:ext cx="4556125" cy="3416300"/>
          </a:xfrm>
          <a:solidFill>
            <a:srgbClr val="FFFFFF"/>
          </a:solidFill>
          <a:ln/>
        </p:spPr>
      </p:sp>
      <p:sp>
        <p:nvSpPr>
          <p:cNvPr id="98307"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pitchFamily="29" charset="0"/>
              <a:ea typeface="ＭＳ Ｐゴシック" pitchFamily="29" charset="-128"/>
              <a:cs typeface="ＭＳ Ｐゴシック" pitchFamily="29"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a:lstStyle/>
          <a:p>
            <a:endParaRPr lang="en-US">
              <a:ea typeface="ＭＳ Ｐゴシック" pitchFamily="29" charset="-128"/>
              <a:cs typeface="ＭＳ Ｐゴシック" pitchFamily="29" charset="-128"/>
            </a:endParaRPr>
          </a:p>
        </p:txBody>
      </p:sp>
      <p:sp>
        <p:nvSpPr>
          <p:cNvPr id="25604" name="Slide Number Placeholder 3"/>
          <p:cNvSpPr>
            <a:spLocks noGrp="1"/>
          </p:cNvSpPr>
          <p:nvPr>
            <p:ph type="sldNum" sz="quarter" idx="5"/>
          </p:nvPr>
        </p:nvSpPr>
        <p:spPr bwMode="auto">
          <a:noFill/>
          <a:ln>
            <a:miter lim="800000"/>
            <a:headEnd/>
            <a:tailEnd/>
          </a:ln>
        </p:spPr>
        <p:txBody>
          <a:bodyPr/>
          <a:lstStyle/>
          <a:p>
            <a:fld id="{DE8EF30A-7A89-A24A-BF4F-21DC2A487740}" type="slidenum">
              <a:rPr lang="en-US">
                <a:latin typeface="Calibri" pitchFamily="29" charset="0"/>
                <a:ea typeface="ＭＳ Ｐゴシック" pitchFamily="29" charset="-128"/>
                <a:cs typeface="ＭＳ Ｐゴシック" pitchFamily="29" charset="-128"/>
              </a:rPr>
              <a:pPr/>
              <a:t>3</a:t>
            </a:fld>
            <a:endParaRPr lang="en-US">
              <a:latin typeface="Calibri" pitchFamily="29" charset="0"/>
              <a:ea typeface="ＭＳ Ｐゴシック" pitchFamily="29" charset="-128"/>
              <a:cs typeface="ＭＳ Ｐゴシック" pitchFamily="29"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a:lstStyle/>
          <a:p>
            <a:endParaRPr lang="en-US">
              <a:ea typeface="ＭＳ Ｐゴシック" pitchFamily="29" charset="-128"/>
              <a:cs typeface="ＭＳ Ｐゴシック" pitchFamily="29" charset="-128"/>
            </a:endParaRPr>
          </a:p>
        </p:txBody>
      </p:sp>
      <p:sp>
        <p:nvSpPr>
          <p:cNvPr id="29700" name="Slide Number Placeholder 3"/>
          <p:cNvSpPr>
            <a:spLocks noGrp="1"/>
          </p:cNvSpPr>
          <p:nvPr>
            <p:ph type="sldNum" sz="quarter" idx="5"/>
          </p:nvPr>
        </p:nvSpPr>
        <p:spPr bwMode="auto">
          <a:noFill/>
          <a:ln>
            <a:miter lim="800000"/>
            <a:headEnd/>
            <a:tailEnd/>
          </a:ln>
        </p:spPr>
        <p:txBody>
          <a:bodyPr/>
          <a:lstStyle/>
          <a:p>
            <a:fld id="{6B93F851-C4DF-D542-8B9E-2FA47E9A01AC}" type="slidenum">
              <a:rPr lang="en-US">
                <a:latin typeface="Calibri" pitchFamily="29" charset="0"/>
                <a:ea typeface="ＭＳ Ｐゴシック" pitchFamily="29" charset="-128"/>
                <a:cs typeface="ＭＳ Ｐゴシック" pitchFamily="29" charset="-128"/>
              </a:rPr>
              <a:pPr/>
              <a:t>6</a:t>
            </a:fld>
            <a:endParaRPr lang="en-US">
              <a:latin typeface="Calibri" pitchFamily="29" charset="0"/>
              <a:ea typeface="ＭＳ Ｐゴシック" pitchFamily="29" charset="-128"/>
              <a:cs typeface="ＭＳ Ｐゴシック" pitchFamily="29"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ln>
            <a:miter lim="800000"/>
            <a:headEnd/>
            <a:tailEnd/>
          </a:ln>
        </p:spPr>
        <p:txBody>
          <a:bodyPr/>
          <a:lstStyle/>
          <a:p>
            <a:fld id="{3474CFD6-2315-F844-BD27-2AE63C5BC75C}" type="slidenum">
              <a:rPr lang="en-US">
                <a:latin typeface="Times New Roman" pitchFamily="29" charset="0"/>
                <a:ea typeface="Times New Roman" pitchFamily="29" charset="0"/>
                <a:cs typeface="Times New Roman" pitchFamily="29" charset="0"/>
              </a:rPr>
              <a:pPr/>
              <a:t>8</a:t>
            </a:fld>
            <a:endParaRPr lang="en-US">
              <a:latin typeface="Times New Roman" pitchFamily="29" charset="0"/>
              <a:ea typeface="Times New Roman" pitchFamily="29" charset="0"/>
              <a:cs typeface="Times New Roman" pitchFamily="29" charset="0"/>
            </a:endParaRPr>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2" name="Rectangle 3"/>
          <p:cNvSpPr>
            <a:spLocks noGrp="1" noChangeArrowheads="1"/>
          </p:cNvSpPr>
          <p:nvPr>
            <p:ph type="body" idx="1"/>
          </p:nvPr>
        </p:nvSpPr>
        <p:spPr bwMode="auto">
          <a:noFill/>
        </p:spPr>
        <p:txBody>
          <a:bodyPr/>
          <a:lstStyle/>
          <a:p>
            <a:pPr eaLnBrk="1" hangingPunct="1"/>
            <a:endParaRPr lang="en-US">
              <a:latin typeface="Times New Roman" pitchFamily="29" charset="0"/>
              <a:ea typeface="ＭＳ Ｐゴシック" pitchFamily="29" charset="-128"/>
              <a:cs typeface="ＭＳ Ｐゴシック" pitchFamily="29"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a:lstStyle/>
          <a:p>
            <a:fld id="{B25705DC-0A3F-7543-9729-BF795C2FAD32}" type="slidenum">
              <a:rPr lang="en-US">
                <a:latin typeface="Times New Roman" pitchFamily="29" charset="0"/>
                <a:ea typeface="Times New Roman" pitchFamily="29" charset="0"/>
                <a:cs typeface="Times New Roman" pitchFamily="29" charset="0"/>
              </a:rPr>
              <a:pPr/>
              <a:t>9</a:t>
            </a:fld>
            <a:endParaRPr lang="en-US">
              <a:latin typeface="Times New Roman" pitchFamily="29" charset="0"/>
              <a:ea typeface="Times New Roman" pitchFamily="29" charset="0"/>
              <a:cs typeface="Times New Roman" pitchFamily="29"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noFill/>
        </p:spPr>
        <p:txBody>
          <a:bodyPr/>
          <a:lstStyle/>
          <a:p>
            <a:pPr eaLnBrk="1" hangingPunct="1"/>
            <a:endParaRPr lang="en-US">
              <a:latin typeface="Times New Roman" pitchFamily="29" charset="0"/>
              <a:ea typeface="ＭＳ Ｐゴシック" pitchFamily="29" charset="-128"/>
              <a:cs typeface="ＭＳ Ｐゴシック" pitchFamily="29"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ln>
            <a:miter lim="800000"/>
            <a:headEnd/>
            <a:tailEnd/>
          </a:ln>
        </p:spPr>
        <p:txBody>
          <a:bodyPr/>
          <a:lstStyle/>
          <a:p>
            <a:fld id="{6F2952B2-1DE5-E743-BDEC-8BAD17E897B8}" type="slidenum">
              <a:rPr lang="en-GB">
                <a:latin typeface="Calibri" pitchFamily="29" charset="0"/>
                <a:ea typeface="ＭＳ Ｐゴシック" pitchFamily="29" charset="-128"/>
                <a:cs typeface="ＭＳ Ｐゴシック" pitchFamily="29" charset="-128"/>
              </a:rPr>
              <a:pPr/>
              <a:t>10</a:t>
            </a:fld>
            <a:endParaRPr lang="en-GB">
              <a:latin typeface="Calibri" pitchFamily="29" charset="0"/>
              <a:ea typeface="ＭＳ Ｐゴシック" pitchFamily="29" charset="-128"/>
              <a:cs typeface="ＭＳ Ｐゴシック" pitchFamily="29" charset="-128"/>
            </a:endParaRPr>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8" name="Rectangle 3"/>
          <p:cNvSpPr>
            <a:spLocks noGrp="1" noChangeArrowheads="1"/>
          </p:cNvSpPr>
          <p:nvPr>
            <p:ph type="body" idx="1"/>
          </p:nvPr>
        </p:nvSpPr>
        <p:spPr bwMode="auto">
          <a:noFill/>
        </p:spPr>
        <p:txBody>
          <a:bodyPr/>
          <a:lstStyle/>
          <a:p>
            <a:pPr eaLnBrk="1" hangingPunct="1"/>
            <a:endParaRPr lang="en-US">
              <a:ea typeface="ＭＳ Ｐゴシック" pitchFamily="29" charset="-128"/>
              <a:cs typeface="ＭＳ Ｐゴシック" pitchFamily="29"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p:spPr>
      </p:sp>
      <p:sp>
        <p:nvSpPr>
          <p:cNvPr id="47107" name="Rectangle 3"/>
          <p:cNvSpPr>
            <a:spLocks noGrp="1"/>
          </p:cNvSpPr>
          <p:nvPr>
            <p:ph type="body" idx="1"/>
          </p:nvPr>
        </p:nvSpPr>
        <p:spPr bwMode="auto">
          <a:noFill/>
        </p:spPr>
        <p:txBody>
          <a:bodyPr/>
          <a:lstStyle/>
          <a:p>
            <a:endParaRPr lang="en-US">
              <a:ea typeface="ＭＳ Ｐゴシック" pitchFamily="29" charset="-128"/>
              <a:cs typeface="ＭＳ Ｐゴシック" pitchFamily="29"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a:lstStyle/>
          <a:p>
            <a:fld id="{DB10FE5F-8D22-2645-9084-B85E657F9925}" type="slidenum">
              <a:rPr lang="en-US">
                <a:latin typeface="Times New Roman" pitchFamily="29" charset="0"/>
                <a:ea typeface="Times New Roman" pitchFamily="29" charset="0"/>
                <a:cs typeface="Times New Roman" pitchFamily="29" charset="0"/>
              </a:rPr>
              <a:pPr/>
              <a:t>20</a:t>
            </a:fld>
            <a:endParaRPr lang="en-US">
              <a:latin typeface="Times New Roman" pitchFamily="29" charset="0"/>
              <a:ea typeface="Times New Roman" pitchFamily="29" charset="0"/>
              <a:cs typeface="Times New Roman" pitchFamily="29" charset="0"/>
            </a:endParaRPr>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a:lstStyle/>
          <a:p>
            <a:pPr eaLnBrk="1" hangingPunct="1"/>
            <a:endParaRPr lang="en-US">
              <a:latin typeface="Times New Roman" pitchFamily="29" charset="0"/>
              <a:ea typeface="ＭＳ Ｐゴシック" pitchFamily="29" charset="-128"/>
              <a:cs typeface="ＭＳ Ｐゴシック" pitchFamily="29"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image" Target="../media/image1.jpeg"/><Relationship Id="rId1" Type="http://schemas.openxmlformats.org/officeDocument/2006/relationships/slideMaster" Target="../slideMasters/slideMaster1.xml"/><Relationship Id="rId2" Type="http://schemas.openxmlformats.org/officeDocument/2006/relationships/image" Target="../media/image2.pdf"/><Relationship Id="rId3"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1114385"/>
            <a:ext cx="9144000" cy="5743615"/>
          </a:xfrm>
          <a:prstGeom prst="rect">
            <a:avLst/>
          </a:prstGeom>
          <a:solidFill>
            <a:srgbClr val="0067A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2130425"/>
            <a:ext cx="7772400" cy="1470025"/>
          </a:xfrm>
        </p:spPr>
        <p:txBody>
          <a:bodyPr/>
          <a:lstStyle>
            <a:lvl1pPr algn="ctr">
              <a:defRPr>
                <a:solidFill>
                  <a:srgbClr val="FFFFFF"/>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1EC58335-179D-0D45-BDC9-9A615D158F0F}" type="datetimeFigureOut">
              <a:rPr lang="en-US" smtClean="0"/>
              <a:pPr/>
              <a:t>8/25/10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2_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wrap="square" numCol="1" anchor="t" anchorCtr="0" compatLnSpc="1">
            <a:prstTxWarp prst="textNoShape">
              <a:avLst/>
            </a:prstTxWarp>
          </a:bodyPr>
          <a:lstStyle>
            <a:lvl1pPr>
              <a:defRPr>
                <a:latin typeface="Calibri" pitchFamily="-112" charset="0"/>
                <a:ea typeface="ＭＳ Ｐゴシック" pitchFamily="-112" charset="-128"/>
                <a:cs typeface="ＭＳ Ｐゴシック" pitchFamily="-112" charset="-128"/>
              </a:defRPr>
            </a:lvl1pPr>
          </a:lstStyle>
          <a:p>
            <a:pPr>
              <a:defRPr/>
            </a:pPr>
            <a:fld id="{03D1DB7A-9C89-8D4C-9F92-88488764DBBF}" type="datetime1">
              <a:rPr lang="en-US"/>
              <a:pPr>
                <a:defRPr/>
              </a:pPr>
              <a:t>8/25/10</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wrap="square" numCol="1" anchor="t" anchorCtr="0" compatLnSpc="1">
            <a:prstTxWarp prst="textNoShape">
              <a:avLst/>
            </a:prstTxWarp>
          </a:bodyPr>
          <a:lstStyle>
            <a:lvl1pPr>
              <a:defRPr>
                <a:latin typeface="Calibri" pitchFamily="34" charset="0"/>
                <a:ea typeface="ＭＳ Ｐゴシック" charset="-128"/>
                <a:cs typeface="+mn-cs"/>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wrap="square" numCol="1" anchor="t" anchorCtr="0" compatLnSpc="1">
            <a:prstTxWarp prst="textNoShape">
              <a:avLst/>
            </a:prstTxWarp>
          </a:bodyPr>
          <a:lstStyle>
            <a:lvl1pPr>
              <a:defRPr>
                <a:latin typeface="Calibri" pitchFamily="-112" charset="0"/>
                <a:ea typeface="ＭＳ Ｐゴシック" pitchFamily="-112" charset="-128"/>
                <a:cs typeface="ＭＳ Ｐゴシック" pitchFamily="-112" charset="-128"/>
              </a:defRPr>
            </a:lvl1pPr>
          </a:lstStyle>
          <a:p>
            <a:pPr>
              <a:defRPr/>
            </a:pPr>
            <a:fld id="{B0D71170-C287-C048-BA3E-2D047EB6B50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1_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111" charset="0"/>
                <a:ea typeface="ＭＳ Ｐゴシック" pitchFamily="-111" charset="-128"/>
                <a:cs typeface="ＭＳ Ｐゴシック" pitchFamily="-111" charset="-128"/>
              </a:defRPr>
            </a:lvl1pPr>
          </a:lstStyle>
          <a:p>
            <a:pPr>
              <a:defRPr/>
            </a:pPr>
            <a:fld id="{A284D406-0AC2-E840-8E76-AE46F0D2E09C}" type="datetime1">
              <a:rPr lang="en-US"/>
              <a:pPr>
                <a:defRPr/>
              </a:pPr>
              <a:t>8/25/10</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ＭＳ Ｐゴシック" charset="-128"/>
                <a:cs typeface="+mn-cs"/>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111" charset="0"/>
                <a:ea typeface="ＭＳ Ｐゴシック" pitchFamily="-111" charset="-128"/>
                <a:cs typeface="ＭＳ Ｐゴシック" pitchFamily="-111" charset="-128"/>
              </a:defRPr>
            </a:lvl1pPr>
          </a:lstStyle>
          <a:p>
            <a:pPr>
              <a:defRPr/>
            </a:pPr>
            <a:fld id="{0C02E54B-5104-B347-8458-4D822560F08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C58335-179D-0D45-BDC9-9A615D158F0F}" type="datetimeFigureOut">
              <a:rPr lang="en-US" smtClean="0"/>
              <a:pPr/>
              <a:t>8/25/10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151062"/>
            <a:ext cx="4038600" cy="4089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151062"/>
            <a:ext cx="4038600" cy="4089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EC58335-179D-0D45-BDC9-9A615D158F0F}" type="datetimeFigureOut">
              <a:rPr lang="en-US" smtClean="0"/>
              <a:pPr/>
              <a:t>8/25/10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278062"/>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917824"/>
            <a:ext cx="4040188" cy="3362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2278062"/>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917824"/>
            <a:ext cx="4041775" cy="3362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1EC58335-179D-0D45-BDC9-9A615D158F0F}" type="datetimeFigureOut">
              <a:rPr lang="en-US" smtClean="0"/>
              <a:pPr/>
              <a:t>8/25/10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C58335-179D-0D45-BDC9-9A615D158F0F}" type="datetimeFigureOut">
              <a:rPr lang="en-US" smtClean="0"/>
              <a:pPr/>
              <a:t>8/25/10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C58335-179D-0D45-BDC9-9A615D158F0F}" type="datetimeFigureOut">
              <a:rPr lang="en-US" smtClean="0"/>
              <a:pPr/>
              <a:t>8/25/10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08100"/>
            <a:ext cx="3008313" cy="74930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301751"/>
            <a:ext cx="5111750" cy="50355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057400"/>
            <a:ext cx="3008313" cy="427990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C58335-179D-0D45-BDC9-9A615D158F0F}" type="datetimeFigureOut">
              <a:rPr lang="en-US" smtClean="0"/>
              <a:pPr/>
              <a:t>8/25/10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1_Blank">
    <p:spTree>
      <p:nvGrpSpPr>
        <p:cNvPr id="1" name=""/>
        <p:cNvGrpSpPr/>
        <p:nvPr/>
      </p:nvGrpSpPr>
      <p:grpSpPr>
        <a:xfrm>
          <a:off x="0" y="0"/>
          <a:ext cx="0" cy="0"/>
          <a:chOff x="0" y="0"/>
          <a:chExt cx="0" cy="0"/>
        </a:xfrm>
      </p:grpSpPr>
      <p:sp>
        <p:nvSpPr>
          <p:cNvPr id="6" name="Rectangle 5"/>
          <p:cNvSpPr/>
          <p:nvPr userDrawn="1"/>
        </p:nvSpPr>
        <p:spPr>
          <a:xfrm>
            <a:off x="0" y="1114385"/>
            <a:ext cx="9144000" cy="5743615"/>
          </a:xfrm>
          <a:prstGeom prst="rect">
            <a:avLst/>
          </a:prstGeom>
          <a:solidFill>
            <a:srgbClr val="0067A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CSP World.eps"/>
          <p:cNvPicPr>
            <a:picLocks noChangeAspect="1"/>
          </p:cNvPicPr>
          <p:nvPr userDrawn="1"/>
        </p:nvPicPr>
        <mc:AlternateContent xmlns:ma="http://schemas.microsoft.com/office/mac/drawingml/2008/main">
          <mc:Choice Requires="ma">
            <p:blipFill>
              <a:blip r:embed="rId2"/>
              <a:stretch>
                <a:fillRect/>
              </a:stretch>
            </p:blipFill>
          </mc:Choice>
          <mc:Fallback xmlns:mv="urn:schemas-microsoft-com:mac:vml" xmlns:mc="http://schemas.openxmlformats.org/markup-compatibility/2006" xmlns:p="http://schemas.openxmlformats.org/presentationml/2006/main" xmlns:r="http://schemas.openxmlformats.org/officeDocument/2006/relationships" xmlns:a="http://schemas.openxmlformats.org/drawingml/2006/main" xmlns="" xmlns:ma="http://schemas.microsoft.com/office/mac/drawingml/2008/main">
            <p:blipFill>
              <a:blip r:embed="rId3"/>
              <a:stretch>
                <a:fillRect/>
              </a:stretch>
            </p:blipFill>
          </mc:Fallback>
        </mc:AlternateContent>
        <p:spPr>
          <a:xfrm>
            <a:off x="1771261" y="469900"/>
            <a:ext cx="8875059" cy="6858000"/>
          </a:xfrm>
          <a:prstGeom prst="rect">
            <a:avLst/>
          </a:prstGeom>
        </p:spPr>
      </p:pic>
      <p:sp>
        <p:nvSpPr>
          <p:cNvPr id="2" name="Date Placeholder 1"/>
          <p:cNvSpPr>
            <a:spLocks noGrp="1"/>
          </p:cNvSpPr>
          <p:nvPr>
            <p:ph type="dt" sz="half" idx="10"/>
          </p:nvPr>
        </p:nvSpPr>
        <p:spPr/>
        <p:txBody>
          <a:bodyPr/>
          <a:lstStyle/>
          <a:p>
            <a:fld id="{1EC58335-179D-0D45-BDC9-9A615D158F0F}" type="datetimeFigureOut">
              <a:rPr lang="en-US" smtClean="0"/>
              <a:pPr/>
              <a:t>8/25/10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1FB041-706C-CF48-8DEF-97EEE89FE4FF}" type="slidenum">
              <a:rPr lang="en-US" smtClean="0"/>
              <a:pPr/>
              <a:t>‹#›</a:t>
            </a:fld>
            <a:endParaRPr lang="en-US"/>
          </a:p>
        </p:txBody>
      </p:sp>
      <p:pic>
        <p:nvPicPr>
          <p:cNvPr id="7" name="Picture 6" descr="CSP Footer.jpg"/>
          <p:cNvPicPr>
            <a:picLocks noChangeAspect="1"/>
          </p:cNvPicPr>
          <p:nvPr userDrawn="1"/>
        </p:nvPicPr>
        <p:blipFill>
          <a:blip r:embed="rId4"/>
          <a:stretch>
            <a:fillRect/>
          </a:stretch>
        </p:blipFill>
        <p:spPr>
          <a:xfrm>
            <a:off x="0" y="0"/>
            <a:ext cx="9144000" cy="1146048"/>
          </a:xfrm>
          <a:prstGeom prst="rect">
            <a:avLst/>
          </a:prstGeom>
        </p:spPr>
      </p:pic>
      <p:sp>
        <p:nvSpPr>
          <p:cNvPr id="8" name="Subtitle 2"/>
          <p:cNvSpPr>
            <a:spLocks noGrp="1"/>
          </p:cNvSpPr>
          <p:nvPr>
            <p:ph type="subTitle" idx="1"/>
          </p:nvPr>
        </p:nvSpPr>
        <p:spPr>
          <a:xfrm>
            <a:off x="457202" y="1490165"/>
            <a:ext cx="2847274" cy="5016995"/>
          </a:xfrm>
        </p:spPr>
        <p:txBody>
          <a:bodyPr/>
          <a:lstStyle>
            <a:lvl1pPr marL="0" indent="0" algn="r">
              <a:buNone/>
              <a:defRPr i="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1_Title Only">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Arial" pitchFamily="27" charset="0"/>
                <a:ea typeface="ＭＳ Ｐゴシック" pitchFamily="27" charset="-128"/>
                <a:cs typeface="ＭＳ Ｐゴシック" pitchFamily="27" charset="-128"/>
              </a:defRPr>
            </a:lvl1pPr>
          </a:lstStyle>
          <a:p>
            <a:pPr>
              <a:defRPr/>
            </a:pPr>
            <a:fld id="{8EA8B4DE-0E36-5C43-8AC1-CC47B41FB7DC}" type="datetime1">
              <a:rPr lang="en-US"/>
              <a:pPr>
                <a:defRPr/>
              </a:pPr>
              <a:t>8/25/10</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ＭＳ Ｐゴシック" charset="-128"/>
                <a:cs typeface="+mn-cs"/>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Arial" pitchFamily="27" charset="0"/>
                <a:ea typeface="ＭＳ Ｐゴシック" pitchFamily="27" charset="-128"/>
                <a:cs typeface="ＭＳ Ｐゴシック" pitchFamily="27" charset="-128"/>
              </a:defRPr>
            </a:lvl1pPr>
          </a:lstStyle>
          <a:p>
            <a:pPr>
              <a:defRPr/>
            </a:pPr>
            <a:fld id="{9934FA59-E141-6744-B7E2-73095DC79CC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image" Target="../media/image1.jpeg"/><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theme" Target="../theme/theme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19200"/>
            <a:ext cx="8229600" cy="93186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163762"/>
            <a:ext cx="8229600" cy="43306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1" y="6507161"/>
            <a:ext cx="874972" cy="227014"/>
          </a:xfrm>
          <a:prstGeom prst="rect">
            <a:avLst/>
          </a:prstGeom>
        </p:spPr>
        <p:txBody>
          <a:bodyPr vert="horz" lIns="91440" tIns="45720" rIns="91440" bIns="45720" rtlCol="0" anchor="ctr"/>
          <a:lstStyle>
            <a:lvl1pPr algn="r">
              <a:defRPr sz="1200">
                <a:solidFill>
                  <a:srgbClr val="000000"/>
                </a:solidFill>
              </a:defRPr>
            </a:lvl1pPr>
          </a:lstStyle>
          <a:p>
            <a:fld id="{1EC58335-179D-0D45-BDC9-9A615D158F0F}" type="datetimeFigureOut">
              <a:rPr lang="en-US" smtClean="0"/>
              <a:pPr/>
              <a:t>8/25/10</a:t>
            </a:fld>
            <a:endParaRPr lang="en-US" dirty="0"/>
          </a:p>
        </p:txBody>
      </p:sp>
      <p:sp>
        <p:nvSpPr>
          <p:cNvPr id="5" name="Footer Placeholder 4"/>
          <p:cNvSpPr>
            <a:spLocks noGrp="1"/>
          </p:cNvSpPr>
          <p:nvPr>
            <p:ph type="ftr" sz="quarter" idx="3"/>
          </p:nvPr>
        </p:nvSpPr>
        <p:spPr>
          <a:xfrm>
            <a:off x="1332173" y="6507161"/>
            <a:ext cx="2895600" cy="227014"/>
          </a:xfrm>
          <a:prstGeom prst="rect">
            <a:avLst/>
          </a:prstGeom>
        </p:spPr>
        <p:txBody>
          <a:bodyPr vert="horz" lIns="91440" tIns="45720" rIns="91440" bIns="45720" rtlCol="0" anchor="ctr"/>
          <a:lstStyle>
            <a:lvl1pPr algn="ctr">
              <a:defRPr sz="1200">
                <a:solidFill>
                  <a:srgbClr val="000000"/>
                </a:solidFill>
              </a:defRPr>
            </a:lvl1pPr>
          </a:lstStyle>
          <a:p>
            <a:endParaRPr lang="en-US" dirty="0"/>
          </a:p>
        </p:txBody>
      </p:sp>
      <p:sp>
        <p:nvSpPr>
          <p:cNvPr id="6" name="Slide Number Placeholder 5"/>
          <p:cNvSpPr>
            <a:spLocks noGrp="1"/>
          </p:cNvSpPr>
          <p:nvPr>
            <p:ph type="sldNum" sz="quarter" idx="4"/>
          </p:nvPr>
        </p:nvSpPr>
        <p:spPr>
          <a:xfrm>
            <a:off x="8202873" y="6507161"/>
            <a:ext cx="483926" cy="227014"/>
          </a:xfrm>
          <a:prstGeom prst="rect">
            <a:avLst/>
          </a:prstGeom>
        </p:spPr>
        <p:txBody>
          <a:bodyPr vert="horz" lIns="91440" tIns="45720" rIns="91440" bIns="45720" rtlCol="0" anchor="ctr"/>
          <a:lstStyle>
            <a:lvl1pPr algn="r">
              <a:defRPr sz="1200">
                <a:solidFill>
                  <a:srgbClr val="000000"/>
                </a:solidFill>
              </a:defRPr>
            </a:lvl1pPr>
          </a:lstStyle>
          <a:p>
            <a:fld id="{DA1FB041-706C-CF48-8DEF-97EEE89FE4FF}" type="slidenum">
              <a:rPr lang="en-US" smtClean="0"/>
              <a:pPr/>
              <a:t>‹#›</a:t>
            </a:fld>
            <a:endParaRPr lang="en-US" dirty="0"/>
          </a:p>
        </p:txBody>
      </p:sp>
      <p:pic>
        <p:nvPicPr>
          <p:cNvPr id="8" name="Picture 7" descr="CSP Footer.jpg"/>
          <p:cNvPicPr>
            <a:picLocks noChangeAspect="1"/>
          </p:cNvPicPr>
          <p:nvPr userDrawn="1"/>
        </p:nvPicPr>
        <p:blipFill>
          <a:blip r:embed="rId13"/>
          <a:stretch>
            <a:fillRect/>
          </a:stretch>
        </p:blipFill>
        <p:spPr>
          <a:xfrm>
            <a:off x="0" y="0"/>
            <a:ext cx="9144000" cy="114604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63" r:id="rId8"/>
    <p:sldLayoutId id="2147483665" r:id="rId9"/>
    <p:sldLayoutId id="2147483667" r:id="rId10"/>
    <p:sldLayoutId id="2147483668" r:id="rId11"/>
  </p:sldLayoutIdLst>
  <p:txStyles>
    <p:titleStyle>
      <a:lvl1pPr algn="l" defTabSz="457200" rtl="0" eaLnBrk="1" latinLnBrk="0" hangingPunct="1">
        <a:spcBef>
          <a:spcPct val="0"/>
        </a:spcBef>
        <a:buNone/>
        <a:defRPr sz="3600" b="1" kern="1200">
          <a:solidFill>
            <a:srgbClr val="0067AC"/>
          </a:solidFill>
          <a:latin typeface="Arial"/>
          <a:ea typeface="+mj-ea"/>
          <a:cs typeface="Arial"/>
        </a:defRPr>
      </a:lvl1pPr>
    </p:titleStyle>
    <p:bodyStyle>
      <a:lvl1pPr marL="342900" indent="-342900" algn="l" defTabSz="457200" rtl="0" eaLnBrk="1" latinLnBrk="0" hangingPunct="1">
        <a:spcBef>
          <a:spcPct val="20000"/>
        </a:spcBef>
        <a:buFontTx/>
        <a:buNone/>
        <a:defRPr sz="2800" kern="1200">
          <a:solidFill>
            <a:schemeClr val="tx1"/>
          </a:solidFill>
          <a:latin typeface="Arial"/>
          <a:ea typeface="+mn-ea"/>
          <a:cs typeface="Arial"/>
        </a:defRPr>
      </a:lvl1pPr>
      <a:lvl2pPr marL="292100" indent="-292100" algn="l" defTabSz="457200" rtl="0" eaLnBrk="1" latinLnBrk="0" hangingPunct="1">
        <a:spcBef>
          <a:spcPct val="20000"/>
        </a:spcBef>
        <a:buClr>
          <a:srgbClr val="708F24"/>
        </a:buClr>
        <a:buFont typeface="Arial"/>
        <a:buChar char="•"/>
        <a:defRPr sz="2500" kern="1200">
          <a:solidFill>
            <a:schemeClr val="tx1"/>
          </a:solidFill>
          <a:latin typeface="Arial"/>
          <a:ea typeface="+mn-ea"/>
          <a:cs typeface="Arial"/>
        </a:defRPr>
      </a:lvl2pPr>
      <a:lvl3pPr marL="635000" indent="-342900" algn="l" defTabSz="457200" rtl="0" eaLnBrk="1" latinLnBrk="0" hangingPunct="1">
        <a:spcBef>
          <a:spcPct val="20000"/>
        </a:spcBef>
        <a:buClr>
          <a:srgbClr val="708F24"/>
        </a:buClr>
        <a:buFont typeface="Arial"/>
        <a:buChar char="•"/>
        <a:defRPr sz="2200" kern="1200">
          <a:solidFill>
            <a:schemeClr val="tx1"/>
          </a:solidFill>
          <a:latin typeface="Arial"/>
          <a:ea typeface="+mn-ea"/>
          <a:cs typeface="Arial"/>
        </a:defRPr>
      </a:lvl3pPr>
      <a:lvl4pPr marL="977900" indent="-342900" algn="l" defTabSz="457200" rtl="0" eaLnBrk="1" latinLnBrk="0" hangingPunct="1">
        <a:spcBef>
          <a:spcPct val="20000"/>
        </a:spcBef>
        <a:buClr>
          <a:srgbClr val="708F24"/>
        </a:buClr>
        <a:buFont typeface="Arial"/>
        <a:buChar char="•"/>
        <a:defRPr sz="1800" kern="1200">
          <a:solidFill>
            <a:schemeClr val="tx1"/>
          </a:solidFill>
          <a:latin typeface="Arial"/>
          <a:ea typeface="+mn-ea"/>
          <a:cs typeface="Arial"/>
        </a:defRPr>
      </a:lvl4pPr>
      <a:lvl5pPr marL="1257300" indent="-279400" algn="l" defTabSz="457200" rtl="0" eaLnBrk="1" latinLnBrk="0" hangingPunct="1">
        <a:spcBef>
          <a:spcPct val="20000"/>
        </a:spcBef>
        <a:buClr>
          <a:srgbClr val="708F24"/>
        </a:buClr>
        <a:buFont typeface="Arial"/>
        <a:buChar char="•"/>
        <a:defRPr sz="15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4" Type="http://schemas.openxmlformats.org/officeDocument/2006/relationships/image" Target="../media/image14.png"/><Relationship Id="rId5" Type="http://schemas.openxmlformats.org/officeDocument/2006/relationships/image" Target="../media/image15.png"/><Relationship Id="rId7" Type="http://schemas.openxmlformats.org/officeDocument/2006/relationships/oleObject" Target="../embeddings/oleObject2.bin"/><Relationship Id="rId1" Type="http://schemas.openxmlformats.org/officeDocument/2006/relationships/vmlDrawing" Target="../drawings/vmlDrawing1.vml"/><Relationship Id="rId2" Type="http://schemas.openxmlformats.org/officeDocument/2006/relationships/slideLayout" Target="../slideLayouts/slideLayout5.xml"/><Relationship Id="rId3" Type="http://schemas.openxmlformats.org/officeDocument/2006/relationships/notesSlide" Target="../notesSlides/notesSlide7.xml"/><Relationship Id="rId6"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4" Type="http://schemas.openxmlformats.org/officeDocument/2006/relationships/image" Target="../media/image18.jpeg"/><Relationship Id="rId1" Type="http://schemas.openxmlformats.org/officeDocument/2006/relationships/slideLayout" Target="../slideLayouts/slideLayout5.xml"/><Relationship Id="rId2" Type="http://schemas.openxmlformats.org/officeDocument/2006/relationships/image" Target="../media/image16.png"/><Relationship Id="rId3" Type="http://schemas.openxmlformats.org/officeDocument/2006/relationships/image" Target="../media/image17.jpeg"/></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3" Type="http://schemas.openxmlformats.org/officeDocument/2006/relationships/image" Target="../media/image2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3" Type="http://schemas.openxmlformats.org/officeDocument/2006/relationships/image" Target="../media/image2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3"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3" Type="http://schemas.openxmlformats.org/officeDocument/2006/relationships/image" Target="../media/image25.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3" Type="http://schemas.openxmlformats.org/officeDocument/2006/relationships/image" Target="../media/image26.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3" Type="http://schemas.openxmlformats.org/officeDocument/2006/relationships/image" Target="../media/image28.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3" Type="http://schemas.openxmlformats.org/officeDocument/2006/relationships/image" Target="../media/image29.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3" Type="http://schemas.openxmlformats.org/officeDocument/2006/relationships/image" Target="../media/image2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3" Type="http://schemas.openxmlformats.org/officeDocument/2006/relationships/image" Target="../media/image28.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6" Type="http://schemas.openxmlformats.org/officeDocument/2006/relationships/image" Target="../media/image34.png"/><Relationship Id="rId4" Type="http://schemas.openxmlformats.org/officeDocument/2006/relationships/image" Target="../media/image32.png"/><Relationship Id="rId1" Type="http://schemas.openxmlformats.org/officeDocument/2006/relationships/slideLayout" Target="../slideLayouts/slideLayout10.xml"/><Relationship Id="rId2" Type="http://schemas.openxmlformats.org/officeDocument/2006/relationships/notesSlide" Target="../notesSlides/notesSlide12.xml"/><Relationship Id="rId3" Type="http://schemas.openxmlformats.org/officeDocument/2006/relationships/image" Target="../media/image31.jpeg"/><Relationship Id="rId5" Type="http://schemas.openxmlformats.org/officeDocument/2006/relationships/image" Target="../media/image33.png"/></Relationships>
</file>

<file path=ppt/slides/_rels/slide2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3" Type="http://schemas.openxmlformats.org/officeDocument/2006/relationships/image" Target="../media/image3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3" Type="http://schemas.openxmlformats.org/officeDocument/2006/relationships/image" Target="../media/image3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3" Type="http://schemas.openxmlformats.org/officeDocument/2006/relationships/image" Target="../media/image3.pn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3" Type="http://schemas.openxmlformats.org/officeDocument/2006/relationships/image" Target="../media/image40.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3" Type="http://schemas.openxmlformats.org/officeDocument/2006/relationships/image" Target="../media/image40.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3" Type="http://schemas.openxmlformats.org/officeDocument/2006/relationships/image" Target="../media/image42.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3" Type="http://schemas.openxmlformats.org/officeDocument/2006/relationships/image" Target="../media/image4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3" Type="http://schemas.openxmlformats.org/officeDocument/2006/relationships/image" Target="../media/image43.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3" Type="http://schemas.openxmlformats.org/officeDocument/2006/relationships/image" Target="../media/image44.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45.png"/><Relationship Id="rId3" Type="http://schemas.openxmlformats.org/officeDocument/2006/relationships/image" Target="../media/image46.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3" Type="http://schemas.openxmlformats.org/officeDocument/2006/relationships/image" Target="../media/image47.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2.xml"/><Relationship Id="rId3" Type="http://schemas.openxmlformats.org/officeDocument/2006/relationships/image" Target="../media/image47.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48.gif"/><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3.xml"/><Relationship Id="rId3" Type="http://schemas.openxmlformats.org/officeDocument/2006/relationships/hyperlink" Target="mailto:gstakle@iastate.edu"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eg"/><Relationship Id="rId5"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3"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 name="Title 13"/>
          <p:cNvSpPr>
            <a:spLocks noGrp="1"/>
          </p:cNvSpPr>
          <p:nvPr>
            <p:ph type="ctrTitle"/>
          </p:nvPr>
        </p:nvSpPr>
        <p:spPr>
          <a:xfrm>
            <a:off x="1" y="1491808"/>
            <a:ext cx="9144000" cy="1470025"/>
          </a:xfrm>
        </p:spPr>
        <p:txBody>
          <a:bodyPr>
            <a:normAutofit fontScale="90000"/>
          </a:bodyPr>
          <a:lstStyle/>
          <a:p>
            <a:r>
              <a:rPr lang="en-US" sz="4400" dirty="0" smtClean="0"/>
              <a:t>Climate Change:  Underlying Science and Producer Adaptations</a:t>
            </a:r>
            <a:endParaRPr lang="en-US" sz="4400" dirty="0"/>
          </a:p>
        </p:txBody>
      </p:sp>
      <p:sp>
        <p:nvSpPr>
          <p:cNvPr id="15" name="Subtitle 14"/>
          <p:cNvSpPr>
            <a:spLocks noGrp="1"/>
          </p:cNvSpPr>
          <p:nvPr>
            <p:ph type="subTitle" idx="1"/>
          </p:nvPr>
        </p:nvSpPr>
        <p:spPr>
          <a:xfrm>
            <a:off x="1262519" y="3513762"/>
            <a:ext cx="6400800" cy="1752600"/>
          </a:xfrm>
        </p:spPr>
        <p:txBody>
          <a:bodyPr>
            <a:normAutofit fontScale="55000" lnSpcReduction="20000"/>
          </a:bodyPr>
          <a:lstStyle/>
          <a:p>
            <a:r>
              <a:rPr lang="en-US" sz="3840" b="1" dirty="0" smtClean="0"/>
              <a:t>Eugene S. Takle</a:t>
            </a:r>
          </a:p>
          <a:p>
            <a:r>
              <a:rPr lang="en-US" dirty="0" smtClean="0"/>
              <a:t>Professor </a:t>
            </a:r>
          </a:p>
          <a:p>
            <a:r>
              <a:rPr lang="en-US" dirty="0" smtClean="0"/>
              <a:t>Department of Agronomy</a:t>
            </a:r>
          </a:p>
          <a:p>
            <a:r>
              <a:rPr lang="en-US" dirty="0" smtClean="0"/>
              <a:t>Department of Geological and Atmospheric Science</a:t>
            </a:r>
          </a:p>
          <a:p>
            <a:r>
              <a:rPr lang="en-US" dirty="0" smtClean="0"/>
              <a:t>Director, Climate Science Program</a:t>
            </a:r>
          </a:p>
          <a:p>
            <a:r>
              <a:rPr lang="en-US" dirty="0" smtClean="0"/>
              <a:t>Iowa State University</a:t>
            </a:r>
          </a:p>
          <a:p>
            <a:r>
              <a:rPr lang="en-US" dirty="0" smtClean="0"/>
              <a:t>Ames, IA 50011</a:t>
            </a:r>
            <a:endParaRPr lang="en-US" dirty="0"/>
          </a:p>
        </p:txBody>
      </p:sp>
      <p:sp>
        <p:nvSpPr>
          <p:cNvPr id="4" name="TextBox 3"/>
          <p:cNvSpPr txBox="1"/>
          <p:nvPr/>
        </p:nvSpPr>
        <p:spPr>
          <a:xfrm>
            <a:off x="2860457" y="5534561"/>
            <a:ext cx="3009032" cy="1169551"/>
          </a:xfrm>
          <a:prstGeom prst="rect">
            <a:avLst/>
          </a:prstGeom>
          <a:noFill/>
        </p:spPr>
        <p:txBody>
          <a:bodyPr wrap="none" rtlCol="0">
            <a:spAutoFit/>
          </a:bodyPr>
          <a:lstStyle/>
          <a:p>
            <a:pPr algn="ctr"/>
            <a:r>
              <a:rPr lang="en-US" sz="1400" dirty="0" smtClean="0"/>
              <a:t>Fourth Annual Plant Breeding Meeting</a:t>
            </a:r>
          </a:p>
          <a:p>
            <a:pPr algn="ctr"/>
            <a:r>
              <a:rPr lang="en-US" sz="1400" dirty="0" smtClean="0"/>
              <a:t> National Association of Plant Breeders</a:t>
            </a:r>
          </a:p>
          <a:p>
            <a:pPr algn="ctr"/>
            <a:r>
              <a:rPr lang="en-US" sz="1400" dirty="0" smtClean="0"/>
              <a:t>Iowa State Historical Building</a:t>
            </a:r>
          </a:p>
          <a:p>
            <a:pPr algn="ctr"/>
            <a:r>
              <a:rPr lang="en-US" sz="1400" dirty="0" smtClean="0"/>
              <a:t>Des Moines</a:t>
            </a:r>
          </a:p>
          <a:p>
            <a:pPr algn="ctr"/>
            <a:r>
              <a:rPr lang="en-US" sz="1400" dirty="0" smtClean="0"/>
              <a:t>16 August 2010</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a:xfrm>
            <a:off x="34925" y="1038115"/>
            <a:ext cx="9109075" cy="889000"/>
          </a:xfrm>
        </p:spPr>
        <p:txBody>
          <a:bodyPr/>
          <a:lstStyle/>
          <a:p>
            <a:pPr algn="ctr" eaLnBrk="1" hangingPunct="1">
              <a:defRPr/>
            </a:pPr>
            <a:r>
              <a:rPr lang="en-GB" sz="3600" b="1" dirty="0">
                <a:effectLst>
                  <a:outerShdw blurRad="38100" dist="38100" dir="2700000" algn="tl">
                    <a:srgbClr val="DDDDDD"/>
                  </a:outerShdw>
                </a:effectLst>
                <a:latin typeface="Arial" pitchFamily="-108" charset="0"/>
                <a:ea typeface="Arial" pitchFamily="-108" charset="0"/>
                <a:cs typeface="Arial" pitchFamily="-108" charset="0"/>
              </a:rPr>
              <a:t>Natural factors affect climate</a:t>
            </a:r>
          </a:p>
        </p:txBody>
      </p:sp>
      <p:pic>
        <p:nvPicPr>
          <p:cNvPr id="35845" name="Picture 3" descr="noaaSun"/>
          <p:cNvPicPr>
            <a:picLocks noChangeAspect="1" noChangeArrowheads="1"/>
          </p:cNvPicPr>
          <p:nvPr/>
        </p:nvPicPr>
        <p:blipFill>
          <a:blip r:embed="rId4"/>
          <a:srcRect/>
          <a:stretch>
            <a:fillRect/>
          </a:stretch>
        </p:blipFill>
        <p:spPr bwMode="auto">
          <a:xfrm>
            <a:off x="6156325" y="1987769"/>
            <a:ext cx="1871663" cy="1871662"/>
          </a:xfrm>
          <a:prstGeom prst="rect">
            <a:avLst/>
          </a:prstGeom>
          <a:noFill/>
          <a:ln w="9525">
            <a:solidFill>
              <a:srgbClr val="000000"/>
            </a:solidFill>
            <a:miter lim="800000"/>
            <a:headEnd/>
            <a:tailEnd/>
          </a:ln>
        </p:spPr>
      </p:pic>
      <p:pic>
        <p:nvPicPr>
          <p:cNvPr id="35846" name="Picture 4"/>
          <p:cNvPicPr>
            <a:picLocks noChangeAspect="1" noChangeArrowheads="1"/>
          </p:cNvPicPr>
          <p:nvPr/>
        </p:nvPicPr>
        <p:blipFill>
          <a:blip r:embed="rId5"/>
          <a:srcRect/>
          <a:stretch>
            <a:fillRect/>
          </a:stretch>
        </p:blipFill>
        <p:spPr bwMode="auto">
          <a:xfrm>
            <a:off x="457200" y="4935716"/>
            <a:ext cx="1738313" cy="1673225"/>
          </a:xfrm>
          <a:prstGeom prst="rect">
            <a:avLst/>
          </a:prstGeom>
          <a:noFill/>
          <a:ln w="9525">
            <a:solidFill>
              <a:srgbClr val="000000"/>
            </a:solidFill>
            <a:miter lim="800000"/>
            <a:headEnd/>
            <a:tailEnd/>
          </a:ln>
        </p:spPr>
      </p:pic>
      <p:graphicFrame>
        <p:nvGraphicFramePr>
          <p:cNvPr id="35842" name="Object 2"/>
          <p:cNvGraphicFramePr>
            <a:graphicFrameLocks noChangeAspect="1"/>
          </p:cNvGraphicFramePr>
          <p:nvPr/>
        </p:nvGraphicFramePr>
        <p:xfrm>
          <a:off x="468313" y="1987769"/>
          <a:ext cx="3155950" cy="1889125"/>
        </p:xfrm>
        <a:graphic>
          <a:graphicData uri="http://schemas.openxmlformats.org/presentationml/2006/ole">
            <p:oleObj spid="_x0000_s56322" name="Bitmap Image" r:id="rId6" imgW="4439270" imgH="2657846" progId="">
              <p:embed/>
            </p:oleObj>
          </a:graphicData>
        </a:graphic>
      </p:graphicFrame>
      <p:graphicFrame>
        <p:nvGraphicFramePr>
          <p:cNvPr id="35843" name="Object 3"/>
          <p:cNvGraphicFramePr>
            <a:graphicFrameLocks noChangeAspect="1"/>
          </p:cNvGraphicFramePr>
          <p:nvPr/>
        </p:nvGraphicFramePr>
        <p:xfrm>
          <a:off x="5435600" y="4885511"/>
          <a:ext cx="3048000" cy="800100"/>
        </p:xfrm>
        <a:graphic>
          <a:graphicData uri="http://schemas.openxmlformats.org/presentationml/2006/ole">
            <p:oleObj spid="_x0000_s56323" name="Bitmap Image" r:id="rId7" imgW="3048426" imgH="800212" progId="">
              <p:embed/>
            </p:oleObj>
          </a:graphicData>
        </a:graphic>
      </p:graphicFrame>
      <p:sp>
        <p:nvSpPr>
          <p:cNvPr id="35847" name="Text Box 7"/>
          <p:cNvSpPr txBox="1">
            <a:spLocks noChangeArrowheads="1"/>
          </p:cNvSpPr>
          <p:nvPr/>
        </p:nvSpPr>
        <p:spPr bwMode="auto">
          <a:xfrm>
            <a:off x="468313" y="4031579"/>
            <a:ext cx="3155950" cy="646331"/>
          </a:xfrm>
          <a:prstGeom prst="rect">
            <a:avLst/>
          </a:prstGeom>
          <a:noFill/>
          <a:ln w="9525">
            <a:noFill/>
            <a:miter lim="800000"/>
            <a:headEnd/>
            <a:tailEnd/>
          </a:ln>
        </p:spPr>
        <p:txBody>
          <a:bodyPr wrap="square">
            <a:prstTxWarp prst="textNoShape">
              <a:avLst/>
            </a:prstTxWarp>
            <a:spAutoFit/>
          </a:bodyPr>
          <a:lstStyle/>
          <a:p>
            <a:pPr algn="ctr"/>
            <a:r>
              <a:rPr lang="en-GB" dirty="0">
                <a:solidFill>
                  <a:srgbClr val="0067AC"/>
                </a:solidFill>
              </a:rPr>
              <a:t>Variations in the Earth's orbit</a:t>
            </a:r>
          </a:p>
          <a:p>
            <a:pPr algn="ctr"/>
            <a:r>
              <a:rPr lang="en-GB" dirty="0">
                <a:solidFill>
                  <a:srgbClr val="0067AC"/>
                </a:solidFill>
              </a:rPr>
              <a:t>(</a:t>
            </a:r>
            <a:r>
              <a:rPr lang="en-GB" dirty="0" err="1">
                <a:solidFill>
                  <a:srgbClr val="0067AC"/>
                </a:solidFill>
              </a:rPr>
              <a:t>Milankovic</a:t>
            </a:r>
            <a:r>
              <a:rPr lang="en-GB" dirty="0">
                <a:solidFill>
                  <a:srgbClr val="0067AC"/>
                </a:solidFill>
              </a:rPr>
              <a:t> effect)</a:t>
            </a:r>
          </a:p>
        </p:txBody>
      </p:sp>
      <p:sp>
        <p:nvSpPr>
          <p:cNvPr id="35848" name="Text Box 8"/>
          <p:cNvSpPr txBox="1">
            <a:spLocks noChangeArrowheads="1"/>
          </p:cNvSpPr>
          <p:nvPr/>
        </p:nvSpPr>
        <p:spPr bwMode="auto">
          <a:xfrm>
            <a:off x="2362669" y="5408612"/>
            <a:ext cx="1943749" cy="1200329"/>
          </a:xfrm>
          <a:prstGeom prst="rect">
            <a:avLst/>
          </a:prstGeom>
          <a:noFill/>
          <a:ln w="9525">
            <a:noFill/>
            <a:miter lim="800000"/>
            <a:headEnd/>
            <a:tailEnd/>
          </a:ln>
        </p:spPr>
        <p:txBody>
          <a:bodyPr wrap="none">
            <a:prstTxWarp prst="textNoShape">
              <a:avLst/>
            </a:prstTxWarp>
            <a:spAutoFit/>
          </a:bodyPr>
          <a:lstStyle/>
          <a:p>
            <a:pPr algn="ctr"/>
            <a:r>
              <a:rPr lang="en-GB" dirty="0">
                <a:solidFill>
                  <a:srgbClr val="0067AC"/>
                </a:solidFill>
              </a:rPr>
              <a:t>Stratospheric </a:t>
            </a:r>
          </a:p>
          <a:p>
            <a:pPr algn="ctr"/>
            <a:r>
              <a:rPr lang="en-GB" dirty="0">
                <a:solidFill>
                  <a:srgbClr val="0067AC"/>
                </a:solidFill>
              </a:rPr>
              <a:t>aerosols from</a:t>
            </a:r>
          </a:p>
          <a:p>
            <a:pPr algn="ctr"/>
            <a:r>
              <a:rPr lang="en-GB" dirty="0">
                <a:solidFill>
                  <a:srgbClr val="0067AC"/>
                </a:solidFill>
              </a:rPr>
              <a:t>energetic</a:t>
            </a:r>
          </a:p>
          <a:p>
            <a:pPr algn="ctr"/>
            <a:r>
              <a:rPr lang="en-GB" dirty="0">
                <a:solidFill>
                  <a:srgbClr val="0067AC"/>
                </a:solidFill>
              </a:rPr>
              <a:t> volcanic eruptions</a:t>
            </a:r>
          </a:p>
        </p:txBody>
      </p:sp>
      <p:sp>
        <p:nvSpPr>
          <p:cNvPr id="35849" name="Text Box 9"/>
          <p:cNvSpPr txBox="1">
            <a:spLocks noChangeArrowheads="1"/>
          </p:cNvSpPr>
          <p:nvPr/>
        </p:nvSpPr>
        <p:spPr bwMode="auto">
          <a:xfrm>
            <a:off x="5942856" y="3859431"/>
            <a:ext cx="2404963" cy="646331"/>
          </a:xfrm>
          <a:prstGeom prst="rect">
            <a:avLst/>
          </a:prstGeom>
          <a:noFill/>
          <a:ln w="9525">
            <a:noFill/>
            <a:miter lim="800000"/>
            <a:headEnd/>
            <a:tailEnd/>
          </a:ln>
        </p:spPr>
        <p:txBody>
          <a:bodyPr wrap="none">
            <a:prstTxWarp prst="textNoShape">
              <a:avLst/>
            </a:prstTxWarp>
            <a:spAutoFit/>
          </a:bodyPr>
          <a:lstStyle/>
          <a:p>
            <a:pPr algn="ctr"/>
            <a:r>
              <a:rPr lang="en-GB" dirty="0">
                <a:solidFill>
                  <a:srgbClr val="0067AC"/>
                </a:solidFill>
              </a:rPr>
              <a:t>Variations in the energy</a:t>
            </a:r>
          </a:p>
          <a:p>
            <a:pPr algn="ctr"/>
            <a:r>
              <a:rPr lang="en-GB" dirty="0">
                <a:solidFill>
                  <a:srgbClr val="0067AC"/>
                </a:solidFill>
              </a:rPr>
              <a:t>received from the sun</a:t>
            </a:r>
          </a:p>
        </p:txBody>
      </p:sp>
      <p:sp>
        <p:nvSpPr>
          <p:cNvPr id="35850" name="Text Box 10"/>
          <p:cNvSpPr txBox="1">
            <a:spLocks noChangeArrowheads="1"/>
          </p:cNvSpPr>
          <p:nvPr/>
        </p:nvSpPr>
        <p:spPr bwMode="auto">
          <a:xfrm>
            <a:off x="5600891" y="5685611"/>
            <a:ext cx="2746928" cy="923330"/>
          </a:xfrm>
          <a:prstGeom prst="rect">
            <a:avLst/>
          </a:prstGeom>
          <a:noFill/>
          <a:ln w="9525">
            <a:noFill/>
            <a:miter lim="800000"/>
            <a:headEnd/>
            <a:tailEnd/>
          </a:ln>
        </p:spPr>
        <p:txBody>
          <a:bodyPr wrap="none">
            <a:prstTxWarp prst="textNoShape">
              <a:avLst/>
            </a:prstTxWarp>
            <a:spAutoFit/>
          </a:bodyPr>
          <a:lstStyle/>
          <a:p>
            <a:pPr algn="ctr"/>
            <a:r>
              <a:rPr lang="en-GB" dirty="0">
                <a:solidFill>
                  <a:srgbClr val="0067AC"/>
                </a:solidFill>
              </a:rPr>
              <a:t>Chaotic interactions in</a:t>
            </a:r>
          </a:p>
          <a:p>
            <a:pPr algn="ctr"/>
            <a:r>
              <a:rPr lang="en-GB" dirty="0">
                <a:solidFill>
                  <a:srgbClr val="0067AC"/>
                </a:solidFill>
              </a:rPr>
              <a:t>the Earth's climate</a:t>
            </a:r>
          </a:p>
          <a:p>
            <a:pPr algn="ctr"/>
            <a:r>
              <a:rPr lang="en-GB" dirty="0">
                <a:solidFill>
                  <a:srgbClr val="0067AC"/>
                </a:solidFill>
              </a:rPr>
              <a:t>(for example, El Nino, NAO)</a:t>
            </a:r>
          </a:p>
        </p:txBody>
      </p:sp>
      <p:sp>
        <p:nvSpPr>
          <p:cNvPr id="11" name="TextBox 10"/>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a:spLocks noGrp="1" noChangeArrowheads="1"/>
          </p:cNvSpPr>
          <p:nvPr/>
        </p:nvSpPr>
        <p:spPr bwMode="auto">
          <a:xfrm>
            <a:off x="457200" y="1192532"/>
            <a:ext cx="4197350" cy="3733800"/>
          </a:xfrm>
          <a:prstGeom prst="rect">
            <a:avLst/>
          </a:prstGeom>
          <a:solidFill>
            <a:srgbClr val="FFFFFF"/>
          </a:solid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29" charset="0"/>
              <a:buChar char="•"/>
              <a:defRPr sz="3000" kern="1200">
                <a:solidFill>
                  <a:schemeClr val="bg1"/>
                </a:solidFill>
                <a:effectLst>
                  <a:outerShdw blurRad="38100" dist="38100" dir="2700000" algn="tl">
                    <a:srgbClr val="000000">
                      <a:alpha val="43137"/>
                    </a:srgbClr>
                  </a:outerShdw>
                </a:effectLst>
                <a:latin typeface="Arial" pitchFamily="34" charset="0"/>
                <a:ea typeface="Arial" pitchFamily="-112" charset="0"/>
                <a:cs typeface="Arial" pitchFamily="34" charset="0"/>
              </a:defRPr>
            </a:lvl1pPr>
            <a:lvl2pPr marL="742950" indent="-285750" algn="l" rtl="0" eaLnBrk="0" fontAlgn="base" hangingPunct="0">
              <a:spcBef>
                <a:spcPct val="20000"/>
              </a:spcBef>
              <a:spcAft>
                <a:spcPct val="0"/>
              </a:spcAft>
              <a:buFont typeface="Arial" pitchFamily="29" charset="0"/>
              <a:buChar char="–"/>
              <a:defRPr sz="2800" kern="1200">
                <a:solidFill>
                  <a:schemeClr val="bg1"/>
                </a:solidFill>
                <a:effectLst>
                  <a:outerShdw blurRad="38100" dist="38100" dir="2700000" algn="tl">
                    <a:srgbClr val="000000">
                      <a:alpha val="43137"/>
                    </a:srgbClr>
                  </a:outerShdw>
                </a:effectLst>
                <a:latin typeface="Arial" pitchFamily="34" charset="0"/>
                <a:ea typeface="Arial" pitchFamily="-112" charset="0"/>
                <a:cs typeface="Arial" pitchFamily="34" charset="0"/>
              </a:defRPr>
            </a:lvl2pPr>
            <a:lvl3pPr marL="1143000" indent="-228600" algn="l" rtl="0" eaLnBrk="0" fontAlgn="base" hangingPunct="0">
              <a:spcBef>
                <a:spcPct val="20000"/>
              </a:spcBef>
              <a:spcAft>
                <a:spcPct val="0"/>
              </a:spcAft>
              <a:buFont typeface="Arial" pitchFamily="29" charset="0"/>
              <a:buChar char="•"/>
              <a:defRPr sz="2400" kern="1200">
                <a:solidFill>
                  <a:srgbClr val="FFE593"/>
                </a:solidFill>
                <a:effectLst>
                  <a:outerShdw blurRad="38100" dist="38100" dir="2700000" algn="tl">
                    <a:srgbClr val="000000">
                      <a:alpha val="43137"/>
                    </a:srgbClr>
                  </a:outerShdw>
                </a:effectLst>
                <a:latin typeface="Arial" pitchFamily="34" charset="0"/>
                <a:ea typeface="Arial" pitchFamily="-112" charset="0"/>
                <a:cs typeface="Arial" pitchFamily="34" charset="0"/>
              </a:defRPr>
            </a:lvl3pPr>
            <a:lvl4pPr marL="1600200" indent="-228600" algn="l" rtl="0" eaLnBrk="0" fontAlgn="base" hangingPunct="0">
              <a:spcBef>
                <a:spcPct val="20000"/>
              </a:spcBef>
              <a:spcAft>
                <a:spcPct val="0"/>
              </a:spcAft>
              <a:buFont typeface="Arial" pitchFamily="29" charset="0"/>
              <a:buChar char="–"/>
              <a:defRPr sz="2000" kern="1200">
                <a:solidFill>
                  <a:schemeClr val="bg1"/>
                </a:solidFill>
                <a:effectLst>
                  <a:outerShdw blurRad="38100" dist="38100" dir="2700000" algn="tl">
                    <a:srgbClr val="000000">
                      <a:alpha val="43137"/>
                    </a:srgbClr>
                  </a:outerShdw>
                </a:effectLst>
                <a:latin typeface="Arial" pitchFamily="34" charset="0"/>
                <a:ea typeface="Arial" pitchFamily="-112" charset="0"/>
                <a:cs typeface="Arial" pitchFamily="34" charset="0"/>
              </a:defRPr>
            </a:lvl4pPr>
            <a:lvl5pPr marL="2057400" indent="-228600" algn="l" rtl="0" eaLnBrk="0" fontAlgn="base" hangingPunct="0">
              <a:spcBef>
                <a:spcPct val="20000"/>
              </a:spcBef>
              <a:spcAft>
                <a:spcPct val="0"/>
              </a:spcAft>
              <a:buFont typeface="Arial" pitchFamily="29" charset="0"/>
              <a:buChar char="»"/>
              <a:defRPr sz="2000" kern="1200">
                <a:solidFill>
                  <a:schemeClr val="bg1"/>
                </a:solidFill>
                <a:effectLst>
                  <a:outerShdw blurRad="38100" dist="38100" dir="2700000" algn="tl">
                    <a:srgbClr val="000000">
                      <a:alpha val="43137"/>
                    </a:srgbClr>
                  </a:outerShdw>
                </a:effectLst>
                <a:latin typeface="Arial" pitchFamily="34" charset="0"/>
                <a:ea typeface="Arial" pitchFamily="-112"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45000"/>
              </a:spcBef>
              <a:spcAft>
                <a:spcPct val="25000"/>
              </a:spcAft>
              <a:buFont typeface="Monotype Sorts" pitchFamily="-107" charset="2"/>
              <a:buNone/>
              <a:defRPr/>
            </a:pPr>
            <a:r>
              <a:rPr lang="en-US" sz="2400" dirty="0" smtClean="0">
                <a:solidFill>
                  <a:srgbClr val="0000FF"/>
                </a:solidFill>
              </a:rPr>
              <a:t>Non</a:t>
            </a:r>
            <a:r>
              <a:rPr lang="en-US" sz="2400" dirty="0">
                <a:solidFill>
                  <a:srgbClr val="0000FF"/>
                </a:solidFill>
              </a:rPr>
              <a:t>-</a:t>
            </a:r>
            <a:r>
              <a:rPr lang="en-US" sz="2400" dirty="0" smtClean="0">
                <a:solidFill>
                  <a:srgbClr val="0000FF"/>
                </a:solidFill>
              </a:rPr>
              <a:t>natural  mechanisms</a:t>
            </a:r>
            <a:endParaRPr lang="en-US" sz="2400" dirty="0">
              <a:solidFill>
                <a:srgbClr val="0000FF"/>
              </a:solidFill>
            </a:endParaRPr>
          </a:p>
          <a:p>
            <a:pPr>
              <a:spcBef>
                <a:spcPts val="1200"/>
              </a:spcBef>
              <a:spcAft>
                <a:spcPts val="600"/>
              </a:spcAft>
              <a:buFont typeface="Arial" pitchFamily="-107" charset="0"/>
              <a:buChar char="•"/>
              <a:defRPr/>
            </a:pPr>
            <a:r>
              <a:rPr lang="en-US" sz="2000" dirty="0">
                <a:solidFill>
                  <a:schemeClr val="tx1"/>
                </a:solidFill>
              </a:rPr>
              <a:t>Changes in atmospheric concentrations of</a:t>
            </a:r>
            <a:r>
              <a:rPr lang="en-US" sz="2000" dirty="0" smtClean="0">
                <a:solidFill>
                  <a:schemeClr val="tx1"/>
                </a:solidFill>
              </a:rPr>
              <a:t> </a:t>
            </a:r>
            <a:r>
              <a:rPr lang="en-US" sz="2000" dirty="0" err="1" smtClean="0">
                <a:solidFill>
                  <a:schemeClr val="tx1"/>
                </a:solidFill>
              </a:rPr>
              <a:t>radiatively</a:t>
            </a:r>
            <a:r>
              <a:rPr lang="en-US" sz="2000" dirty="0" smtClean="0">
                <a:solidFill>
                  <a:schemeClr val="tx1"/>
                </a:solidFill>
              </a:rPr>
              <a:t> important </a:t>
            </a:r>
            <a:r>
              <a:rPr lang="en-US" sz="2000" dirty="0">
                <a:solidFill>
                  <a:schemeClr val="tx1"/>
                </a:solidFill>
              </a:rPr>
              <a:t>gases</a:t>
            </a:r>
          </a:p>
          <a:p>
            <a:pPr>
              <a:spcBef>
                <a:spcPts val="1200"/>
              </a:spcBef>
              <a:spcAft>
                <a:spcPts val="600"/>
              </a:spcAft>
              <a:buFont typeface="Arial" pitchFamily="-107" charset="0"/>
              <a:buChar char="•"/>
              <a:defRPr/>
            </a:pPr>
            <a:r>
              <a:rPr lang="en-US" sz="2000" dirty="0">
                <a:solidFill>
                  <a:schemeClr val="tx1"/>
                </a:solidFill>
              </a:rPr>
              <a:t>Changes in aerosol particles from burning fossil fuels and biomass</a:t>
            </a:r>
          </a:p>
          <a:p>
            <a:pPr>
              <a:spcBef>
                <a:spcPts val="1200"/>
              </a:spcBef>
              <a:spcAft>
                <a:spcPts val="600"/>
              </a:spcAft>
              <a:buFont typeface="Arial" pitchFamily="-107" charset="0"/>
              <a:buChar char="•"/>
              <a:defRPr/>
            </a:pPr>
            <a:r>
              <a:rPr lang="en-US" sz="2000" dirty="0">
                <a:solidFill>
                  <a:schemeClr val="tx1"/>
                </a:solidFill>
              </a:rPr>
              <a:t>Changes in the reflectivity (</a:t>
            </a:r>
            <a:r>
              <a:rPr lang="en-US" sz="2000" dirty="0" err="1">
                <a:solidFill>
                  <a:schemeClr val="tx1"/>
                </a:solidFill>
              </a:rPr>
              <a:t>albedo</a:t>
            </a:r>
            <a:r>
              <a:rPr lang="en-US" sz="2000" dirty="0">
                <a:solidFill>
                  <a:schemeClr val="tx1"/>
                </a:solidFill>
              </a:rPr>
              <a:t>) of the Earth’s surface</a:t>
            </a:r>
          </a:p>
        </p:txBody>
      </p:sp>
      <p:pic>
        <p:nvPicPr>
          <p:cNvPr id="4" name="Picture 3" descr="Mauna_Loa_Carbon_Dioxide"/>
          <p:cNvPicPr>
            <a:picLocks noChangeAspect="1" noChangeArrowheads="1"/>
          </p:cNvPicPr>
          <p:nvPr/>
        </p:nvPicPr>
        <p:blipFill>
          <a:blip r:embed="rId2"/>
          <a:srcRect/>
          <a:stretch>
            <a:fillRect/>
          </a:stretch>
        </p:blipFill>
        <p:spPr bwMode="auto">
          <a:xfrm>
            <a:off x="5314093" y="1192532"/>
            <a:ext cx="3829907" cy="2617468"/>
          </a:xfrm>
          <a:prstGeom prst="rect">
            <a:avLst/>
          </a:prstGeom>
          <a:noFill/>
          <a:ln w="9525">
            <a:noFill/>
            <a:miter lim="800000"/>
            <a:headEnd/>
            <a:tailEnd/>
          </a:ln>
        </p:spPr>
      </p:pic>
      <p:pic>
        <p:nvPicPr>
          <p:cNvPr id="5" name="Picture 4" descr="STS046-078-026"/>
          <p:cNvPicPr>
            <a:picLocks noChangeAspect="1" noChangeArrowheads="1"/>
          </p:cNvPicPr>
          <p:nvPr/>
        </p:nvPicPr>
        <p:blipFill>
          <a:blip r:embed="rId3"/>
          <a:srcRect/>
          <a:stretch>
            <a:fillRect/>
          </a:stretch>
        </p:blipFill>
        <p:spPr bwMode="auto">
          <a:xfrm>
            <a:off x="1601481" y="5273675"/>
            <a:ext cx="1828800" cy="1584325"/>
          </a:xfrm>
          <a:prstGeom prst="rect">
            <a:avLst/>
          </a:prstGeom>
          <a:noFill/>
          <a:ln w="9525">
            <a:noFill/>
            <a:miter lim="800000"/>
            <a:headEnd/>
            <a:tailEnd/>
          </a:ln>
        </p:spPr>
      </p:pic>
      <p:pic>
        <p:nvPicPr>
          <p:cNvPr id="6" name="Picture 5" descr="aerosols_may_14_1998"/>
          <p:cNvPicPr>
            <a:picLocks noChangeAspect="1" noChangeArrowheads="1"/>
          </p:cNvPicPr>
          <p:nvPr/>
        </p:nvPicPr>
        <p:blipFill>
          <a:blip r:embed="rId4"/>
          <a:srcRect/>
          <a:stretch>
            <a:fillRect/>
          </a:stretch>
        </p:blipFill>
        <p:spPr bwMode="auto">
          <a:xfrm>
            <a:off x="5791200" y="3810000"/>
            <a:ext cx="3352800" cy="3048000"/>
          </a:xfrm>
          <a:prstGeom prst="rect">
            <a:avLst/>
          </a:prstGeom>
          <a:noFill/>
          <a:ln w="9525">
            <a:noFill/>
            <a:miter lim="800000"/>
            <a:headEnd/>
            <a:tailEnd/>
          </a:ln>
        </p:spPr>
      </p:pic>
      <p:cxnSp>
        <p:nvCxnSpPr>
          <p:cNvPr id="8" name="Straight Arrow Connector 7"/>
          <p:cNvCxnSpPr/>
          <p:nvPr/>
        </p:nvCxnSpPr>
        <p:spPr>
          <a:xfrm flipV="1">
            <a:off x="4229081" y="2305522"/>
            <a:ext cx="1085012" cy="36986"/>
          </a:xfrm>
          <a:prstGeom prst="straightConnector1">
            <a:avLst/>
          </a:prstGeom>
          <a:ln w="571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rot="5400000">
            <a:off x="3583968" y="4982567"/>
            <a:ext cx="708013" cy="582215"/>
          </a:xfrm>
          <a:prstGeom prst="straightConnector1">
            <a:avLst/>
          </a:prstGeom>
          <a:ln w="571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4379759" y="3415131"/>
            <a:ext cx="1411441" cy="1208240"/>
          </a:xfrm>
          <a:prstGeom prst="straightConnector1">
            <a:avLst/>
          </a:prstGeom>
          <a:ln w="571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0178" name="Picture 1" descr="Forcing Response.tiff"/>
          <p:cNvPicPr>
            <a:picLocks noChangeAspect="1"/>
          </p:cNvPicPr>
          <p:nvPr/>
        </p:nvPicPr>
        <p:blipFill>
          <a:blip r:embed="rId2"/>
          <a:srcRect/>
          <a:stretch>
            <a:fillRect/>
          </a:stretch>
        </p:blipFill>
        <p:spPr bwMode="auto">
          <a:xfrm>
            <a:off x="1" y="1146595"/>
            <a:ext cx="4518884" cy="5711403"/>
          </a:xfrm>
          <a:prstGeom prst="rect">
            <a:avLst/>
          </a:prstGeom>
          <a:noFill/>
          <a:ln w="9525">
            <a:noFill/>
            <a:miter lim="800000"/>
            <a:headEnd/>
            <a:tailEnd/>
          </a:ln>
        </p:spPr>
      </p:pic>
      <p:sp>
        <p:nvSpPr>
          <p:cNvPr id="50179" name="TextBox 4"/>
          <p:cNvSpPr txBox="1">
            <a:spLocks noChangeArrowheads="1"/>
          </p:cNvSpPr>
          <p:nvPr/>
        </p:nvSpPr>
        <p:spPr bwMode="auto">
          <a:xfrm>
            <a:off x="4685279" y="6457890"/>
            <a:ext cx="4458721" cy="400110"/>
          </a:xfrm>
          <a:prstGeom prst="rect">
            <a:avLst/>
          </a:prstGeom>
          <a:noFill/>
          <a:ln w="9525">
            <a:noFill/>
            <a:miter lim="800000"/>
            <a:headEnd/>
            <a:tailEnd/>
          </a:ln>
        </p:spPr>
        <p:txBody>
          <a:bodyPr wrap="square">
            <a:prstTxWarp prst="textNoShape">
              <a:avLst/>
            </a:prstTxWarp>
            <a:spAutoFit/>
          </a:bodyPr>
          <a:lstStyle/>
          <a:p>
            <a:r>
              <a:rPr lang="en-US" sz="1000" dirty="0">
                <a:solidFill>
                  <a:srgbClr val="B21524"/>
                </a:solidFill>
              </a:rPr>
              <a:t>Karl, T. R., J. M. </a:t>
            </a:r>
            <a:r>
              <a:rPr lang="en-US" sz="1000" dirty="0" err="1">
                <a:solidFill>
                  <a:srgbClr val="B21524"/>
                </a:solidFill>
              </a:rPr>
              <a:t>Melillo</a:t>
            </a:r>
            <a:r>
              <a:rPr lang="en-US" sz="1000" dirty="0">
                <a:solidFill>
                  <a:srgbClr val="B21524"/>
                </a:solidFill>
              </a:rPr>
              <a:t>, and T. C. Peterson, (eds.), 2009:  Global Climate Change Impacts in the United States. Cambridge University Press, 2009, 196pp.</a:t>
            </a:r>
          </a:p>
        </p:txBody>
      </p:sp>
      <p:sp>
        <p:nvSpPr>
          <p:cNvPr id="6" name="TextBox 3"/>
          <p:cNvSpPr txBox="1">
            <a:spLocks noChangeArrowheads="1"/>
          </p:cNvSpPr>
          <p:nvPr/>
        </p:nvSpPr>
        <p:spPr bwMode="auto">
          <a:xfrm>
            <a:off x="4685279" y="1242219"/>
            <a:ext cx="4458721" cy="1200328"/>
          </a:xfrm>
          <a:prstGeom prst="rect">
            <a:avLst/>
          </a:prstGeom>
          <a:noFill/>
          <a:ln w="9525">
            <a:noFill/>
            <a:miter lim="800000"/>
            <a:headEnd/>
            <a:tailEnd/>
          </a:ln>
        </p:spPr>
        <p:txBody>
          <a:bodyPr wrap="square">
            <a:prstTxWarp prst="textNoShape">
              <a:avLst/>
            </a:prstTxWarp>
            <a:spAutoFit/>
          </a:bodyPr>
          <a:lstStyle/>
          <a:p>
            <a:r>
              <a:rPr lang="en-US" sz="2400" b="1" dirty="0">
                <a:solidFill>
                  <a:srgbClr val="0067AC"/>
                </a:solidFill>
              </a:rPr>
              <a:t>Warming of the Lower and Upper Atmosphere Produced by Natural and Human Causes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0178" name="Picture 1" descr="Forcing Response.tiff"/>
          <p:cNvPicPr>
            <a:picLocks noChangeAspect="1"/>
          </p:cNvPicPr>
          <p:nvPr/>
        </p:nvPicPr>
        <p:blipFill>
          <a:blip r:embed="rId2"/>
          <a:srcRect/>
          <a:stretch>
            <a:fillRect/>
          </a:stretch>
        </p:blipFill>
        <p:spPr bwMode="auto">
          <a:xfrm>
            <a:off x="1" y="1146595"/>
            <a:ext cx="4518884" cy="5711403"/>
          </a:xfrm>
          <a:prstGeom prst="rect">
            <a:avLst/>
          </a:prstGeom>
          <a:noFill/>
          <a:ln w="9525">
            <a:noFill/>
            <a:miter lim="800000"/>
            <a:headEnd/>
            <a:tailEnd/>
          </a:ln>
        </p:spPr>
      </p:pic>
      <p:sp>
        <p:nvSpPr>
          <p:cNvPr id="50179" name="TextBox 4"/>
          <p:cNvSpPr txBox="1">
            <a:spLocks noChangeArrowheads="1"/>
          </p:cNvSpPr>
          <p:nvPr/>
        </p:nvSpPr>
        <p:spPr bwMode="auto">
          <a:xfrm>
            <a:off x="4685279" y="6457890"/>
            <a:ext cx="4458721" cy="400110"/>
          </a:xfrm>
          <a:prstGeom prst="rect">
            <a:avLst/>
          </a:prstGeom>
          <a:noFill/>
          <a:ln w="9525">
            <a:noFill/>
            <a:miter lim="800000"/>
            <a:headEnd/>
            <a:tailEnd/>
          </a:ln>
        </p:spPr>
        <p:txBody>
          <a:bodyPr wrap="square">
            <a:prstTxWarp prst="textNoShape">
              <a:avLst/>
            </a:prstTxWarp>
            <a:spAutoFit/>
          </a:bodyPr>
          <a:lstStyle/>
          <a:p>
            <a:r>
              <a:rPr lang="en-US" sz="1000" dirty="0">
                <a:solidFill>
                  <a:srgbClr val="B21524"/>
                </a:solidFill>
              </a:rPr>
              <a:t>Karl, T. R., J. M. </a:t>
            </a:r>
            <a:r>
              <a:rPr lang="en-US" sz="1000" dirty="0" err="1">
                <a:solidFill>
                  <a:srgbClr val="B21524"/>
                </a:solidFill>
              </a:rPr>
              <a:t>Melillo</a:t>
            </a:r>
            <a:r>
              <a:rPr lang="en-US" sz="1000" dirty="0">
                <a:solidFill>
                  <a:srgbClr val="B21524"/>
                </a:solidFill>
              </a:rPr>
              <a:t>, and T. C. Peterson, (eds.), 2009:  Global Climate Change Impacts in the United States. Cambridge University Press, 2009, 196pp.</a:t>
            </a:r>
          </a:p>
        </p:txBody>
      </p:sp>
      <p:sp>
        <p:nvSpPr>
          <p:cNvPr id="50180" name="TextBox 3"/>
          <p:cNvSpPr txBox="1">
            <a:spLocks noChangeArrowheads="1"/>
          </p:cNvSpPr>
          <p:nvPr/>
        </p:nvSpPr>
        <p:spPr bwMode="auto">
          <a:xfrm>
            <a:off x="4685279" y="2442547"/>
            <a:ext cx="4278399" cy="1569660"/>
          </a:xfrm>
          <a:prstGeom prst="rect">
            <a:avLst/>
          </a:prstGeom>
          <a:noFill/>
          <a:ln w="9525">
            <a:noFill/>
            <a:miter lim="800000"/>
            <a:headEnd/>
            <a:tailEnd/>
          </a:ln>
        </p:spPr>
        <p:txBody>
          <a:bodyPr wrap="square">
            <a:prstTxWarp prst="textNoShape">
              <a:avLst/>
            </a:prstTxWarp>
            <a:spAutoFit/>
          </a:bodyPr>
          <a:lstStyle/>
          <a:p>
            <a:r>
              <a:rPr lang="en-US" sz="1600" dirty="0" smtClean="0">
                <a:solidFill>
                  <a:srgbClr val="0067AC"/>
                </a:solidFill>
              </a:rPr>
              <a:t>Note that greenhouse gases have a unique temperature signature, with strong warming in the upper troposphere, cooling in the lower stratosphere and strong warming at the surface over the North Pole.  No other warming factors have this signature.   </a:t>
            </a:r>
            <a:endParaRPr lang="en-US" sz="1600" dirty="0">
              <a:solidFill>
                <a:srgbClr val="0067AC"/>
              </a:solidFill>
            </a:endParaRPr>
          </a:p>
        </p:txBody>
      </p:sp>
      <p:sp>
        <p:nvSpPr>
          <p:cNvPr id="6" name="TextBox 3"/>
          <p:cNvSpPr txBox="1">
            <a:spLocks noChangeArrowheads="1"/>
          </p:cNvSpPr>
          <p:nvPr/>
        </p:nvSpPr>
        <p:spPr bwMode="auto">
          <a:xfrm>
            <a:off x="4685279" y="1242219"/>
            <a:ext cx="4458721" cy="1200328"/>
          </a:xfrm>
          <a:prstGeom prst="rect">
            <a:avLst/>
          </a:prstGeom>
          <a:noFill/>
          <a:ln w="9525">
            <a:noFill/>
            <a:miter lim="800000"/>
            <a:headEnd/>
            <a:tailEnd/>
          </a:ln>
        </p:spPr>
        <p:txBody>
          <a:bodyPr wrap="square">
            <a:prstTxWarp prst="textNoShape">
              <a:avLst/>
            </a:prstTxWarp>
            <a:spAutoFit/>
          </a:bodyPr>
          <a:lstStyle/>
          <a:p>
            <a:r>
              <a:rPr lang="en-US" sz="2400" b="1" dirty="0">
                <a:solidFill>
                  <a:srgbClr val="0067AC"/>
                </a:solidFill>
              </a:rPr>
              <a:t>Warming of the Lower and Upper Atmosphere Produced by Natural and Human Causes</a:t>
            </a:r>
          </a:p>
        </p:txBody>
      </p:sp>
      <p:cxnSp>
        <p:nvCxnSpPr>
          <p:cNvPr id="7" name="Straight Arrow Connector 6"/>
          <p:cNvCxnSpPr>
            <a:cxnSpLocks noChangeShapeType="1"/>
          </p:cNvCxnSpPr>
          <p:nvPr/>
        </p:nvCxnSpPr>
        <p:spPr bwMode="auto">
          <a:xfrm rot="10800000">
            <a:off x="1905000" y="2352232"/>
            <a:ext cx="2780279" cy="653436"/>
          </a:xfrm>
          <a:prstGeom prst="straightConnector1">
            <a:avLst/>
          </a:prstGeom>
          <a:noFill/>
          <a:ln w="38100">
            <a:solidFill>
              <a:srgbClr val="B21524"/>
            </a:solidFill>
            <a:round/>
            <a:headEnd/>
            <a:tailEnd type="arrow" w="med" len="med"/>
          </a:ln>
        </p:spPr>
      </p:cxnSp>
      <p:cxnSp>
        <p:nvCxnSpPr>
          <p:cNvPr id="9" name="Straight Arrow Connector 8"/>
          <p:cNvCxnSpPr>
            <a:cxnSpLocks noChangeShapeType="1"/>
          </p:cNvCxnSpPr>
          <p:nvPr/>
        </p:nvCxnSpPr>
        <p:spPr bwMode="auto">
          <a:xfrm rot="10800000">
            <a:off x="1905003" y="2626077"/>
            <a:ext cx="2780276" cy="379590"/>
          </a:xfrm>
          <a:prstGeom prst="straightConnector1">
            <a:avLst/>
          </a:prstGeom>
          <a:noFill/>
          <a:ln w="38100">
            <a:solidFill>
              <a:srgbClr val="B21524"/>
            </a:solidFill>
            <a:round/>
            <a:headEnd/>
            <a:tailEnd type="arrow" w="med" len="med"/>
          </a:ln>
        </p:spPr>
      </p:cxnSp>
      <p:cxnSp>
        <p:nvCxnSpPr>
          <p:cNvPr id="11" name="Straight Arrow Connector 10"/>
          <p:cNvCxnSpPr>
            <a:cxnSpLocks noChangeShapeType="1"/>
          </p:cNvCxnSpPr>
          <p:nvPr/>
        </p:nvCxnSpPr>
        <p:spPr bwMode="auto">
          <a:xfrm rot="10800000">
            <a:off x="685801" y="2778477"/>
            <a:ext cx="3999479" cy="769056"/>
          </a:xfrm>
          <a:prstGeom prst="straightConnector1">
            <a:avLst/>
          </a:prstGeom>
          <a:noFill/>
          <a:ln w="38100">
            <a:solidFill>
              <a:srgbClr val="B21524"/>
            </a:solidFill>
            <a:round/>
            <a:headEnd/>
            <a:tailEnd type="arrow" w="med" len="med"/>
          </a:ln>
        </p:spPr>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0178" name="Picture 1" descr="Forcing Response.tiff"/>
          <p:cNvPicPr>
            <a:picLocks noChangeAspect="1"/>
          </p:cNvPicPr>
          <p:nvPr/>
        </p:nvPicPr>
        <p:blipFill>
          <a:blip r:embed="rId2"/>
          <a:srcRect/>
          <a:stretch>
            <a:fillRect/>
          </a:stretch>
        </p:blipFill>
        <p:spPr bwMode="auto">
          <a:xfrm>
            <a:off x="1" y="1146595"/>
            <a:ext cx="4518884" cy="5711403"/>
          </a:xfrm>
          <a:prstGeom prst="rect">
            <a:avLst/>
          </a:prstGeom>
          <a:noFill/>
          <a:ln w="9525">
            <a:noFill/>
            <a:miter lim="800000"/>
            <a:headEnd/>
            <a:tailEnd/>
          </a:ln>
        </p:spPr>
      </p:pic>
      <p:sp>
        <p:nvSpPr>
          <p:cNvPr id="50179" name="TextBox 4"/>
          <p:cNvSpPr txBox="1">
            <a:spLocks noChangeArrowheads="1"/>
          </p:cNvSpPr>
          <p:nvPr/>
        </p:nvSpPr>
        <p:spPr bwMode="auto">
          <a:xfrm>
            <a:off x="4685279" y="6457890"/>
            <a:ext cx="4458721" cy="400110"/>
          </a:xfrm>
          <a:prstGeom prst="rect">
            <a:avLst/>
          </a:prstGeom>
          <a:noFill/>
          <a:ln w="9525">
            <a:noFill/>
            <a:miter lim="800000"/>
            <a:headEnd/>
            <a:tailEnd/>
          </a:ln>
        </p:spPr>
        <p:txBody>
          <a:bodyPr wrap="square">
            <a:prstTxWarp prst="textNoShape">
              <a:avLst/>
            </a:prstTxWarp>
            <a:spAutoFit/>
          </a:bodyPr>
          <a:lstStyle/>
          <a:p>
            <a:r>
              <a:rPr lang="en-US" sz="1000" dirty="0">
                <a:solidFill>
                  <a:srgbClr val="B21524"/>
                </a:solidFill>
              </a:rPr>
              <a:t>Karl, T. R., J. M. </a:t>
            </a:r>
            <a:r>
              <a:rPr lang="en-US" sz="1000" dirty="0" err="1">
                <a:solidFill>
                  <a:srgbClr val="B21524"/>
                </a:solidFill>
              </a:rPr>
              <a:t>Melillo</a:t>
            </a:r>
            <a:r>
              <a:rPr lang="en-US" sz="1000" dirty="0">
                <a:solidFill>
                  <a:srgbClr val="B21524"/>
                </a:solidFill>
              </a:rPr>
              <a:t>, and T. C. Peterson, (eds.), 2009:  Global Climate Change Impacts in the United States. Cambridge University Press, 2009, 196pp.</a:t>
            </a:r>
          </a:p>
        </p:txBody>
      </p:sp>
      <p:sp>
        <p:nvSpPr>
          <p:cNvPr id="50180" name="TextBox 3"/>
          <p:cNvSpPr txBox="1">
            <a:spLocks noChangeArrowheads="1"/>
          </p:cNvSpPr>
          <p:nvPr/>
        </p:nvSpPr>
        <p:spPr bwMode="auto">
          <a:xfrm>
            <a:off x="4685279" y="2442547"/>
            <a:ext cx="4278399" cy="1569660"/>
          </a:xfrm>
          <a:prstGeom prst="rect">
            <a:avLst/>
          </a:prstGeom>
          <a:noFill/>
          <a:ln w="9525">
            <a:noFill/>
            <a:miter lim="800000"/>
            <a:headEnd/>
            <a:tailEnd/>
          </a:ln>
        </p:spPr>
        <p:txBody>
          <a:bodyPr wrap="square">
            <a:prstTxWarp prst="textNoShape">
              <a:avLst/>
            </a:prstTxWarp>
            <a:spAutoFit/>
          </a:bodyPr>
          <a:lstStyle/>
          <a:p>
            <a:r>
              <a:rPr lang="en-US" sz="1600" dirty="0" smtClean="0">
                <a:solidFill>
                  <a:srgbClr val="0067AC"/>
                </a:solidFill>
              </a:rPr>
              <a:t>Note that greenhouse gases have a unique temperature signature, with strong warming in the upper troposphere, cooling in the lower stratosphere and strong warming at the surface over the North Pole.  No other warming factors have this signature.   </a:t>
            </a:r>
            <a:endParaRPr lang="en-US" sz="1600" dirty="0">
              <a:solidFill>
                <a:srgbClr val="0067AC"/>
              </a:solidFill>
            </a:endParaRPr>
          </a:p>
        </p:txBody>
      </p:sp>
      <p:pic>
        <p:nvPicPr>
          <p:cNvPr id="50181" name="Picture 4" descr="Slide1.gif"/>
          <p:cNvPicPr>
            <a:picLocks noChangeAspect="1"/>
          </p:cNvPicPr>
          <p:nvPr/>
        </p:nvPicPr>
        <p:blipFill>
          <a:blip r:embed="rId3"/>
          <a:srcRect/>
          <a:stretch>
            <a:fillRect/>
          </a:stretch>
        </p:blipFill>
        <p:spPr bwMode="auto">
          <a:xfrm>
            <a:off x="5064969" y="4145497"/>
            <a:ext cx="3733800" cy="2312393"/>
          </a:xfrm>
          <a:prstGeom prst="rect">
            <a:avLst/>
          </a:prstGeom>
          <a:noFill/>
          <a:ln w="9525">
            <a:noFill/>
            <a:miter lim="800000"/>
            <a:headEnd/>
            <a:tailEnd/>
          </a:ln>
        </p:spPr>
      </p:pic>
      <p:sp>
        <p:nvSpPr>
          <p:cNvPr id="6" name="TextBox 3"/>
          <p:cNvSpPr txBox="1">
            <a:spLocks noChangeArrowheads="1"/>
          </p:cNvSpPr>
          <p:nvPr/>
        </p:nvSpPr>
        <p:spPr bwMode="auto">
          <a:xfrm>
            <a:off x="4685279" y="1242219"/>
            <a:ext cx="4458721" cy="1200328"/>
          </a:xfrm>
          <a:prstGeom prst="rect">
            <a:avLst/>
          </a:prstGeom>
          <a:noFill/>
          <a:ln w="9525">
            <a:noFill/>
            <a:miter lim="800000"/>
            <a:headEnd/>
            <a:tailEnd/>
          </a:ln>
        </p:spPr>
        <p:txBody>
          <a:bodyPr wrap="square">
            <a:prstTxWarp prst="textNoShape">
              <a:avLst/>
            </a:prstTxWarp>
            <a:spAutoFit/>
          </a:bodyPr>
          <a:lstStyle/>
          <a:p>
            <a:r>
              <a:rPr lang="en-US" sz="2400" b="1" dirty="0">
                <a:solidFill>
                  <a:srgbClr val="0067AC"/>
                </a:solidFill>
              </a:rPr>
              <a:t>Warming of the Lower and Upper Atmosphere Produced by Natural and Human Causes</a:t>
            </a:r>
          </a:p>
        </p:txBody>
      </p:sp>
      <p:cxnSp>
        <p:nvCxnSpPr>
          <p:cNvPr id="13" name="Straight Arrow Connector 12"/>
          <p:cNvCxnSpPr>
            <a:cxnSpLocks noChangeShapeType="1"/>
          </p:cNvCxnSpPr>
          <p:nvPr/>
        </p:nvCxnSpPr>
        <p:spPr bwMode="auto">
          <a:xfrm rot="10800000">
            <a:off x="1676838" y="2626076"/>
            <a:ext cx="3388135" cy="3197659"/>
          </a:xfrm>
          <a:prstGeom prst="straightConnector1">
            <a:avLst/>
          </a:prstGeom>
          <a:noFill/>
          <a:ln w="38100">
            <a:solidFill>
              <a:srgbClr val="B21524"/>
            </a:solidFill>
            <a:round/>
            <a:headEnd/>
            <a:tailEnd type="arrow" w="med" len="med"/>
          </a:ln>
        </p:spPr>
      </p:cxnSp>
      <p:cxnSp>
        <p:nvCxnSpPr>
          <p:cNvPr id="14" name="Straight Arrow Connector 13"/>
          <p:cNvCxnSpPr>
            <a:cxnSpLocks noChangeShapeType="1"/>
          </p:cNvCxnSpPr>
          <p:nvPr/>
        </p:nvCxnSpPr>
        <p:spPr bwMode="auto">
          <a:xfrm rot="10800000">
            <a:off x="1676838" y="2120587"/>
            <a:ext cx="3388133" cy="2678347"/>
          </a:xfrm>
          <a:prstGeom prst="straightConnector1">
            <a:avLst/>
          </a:prstGeom>
          <a:noFill/>
          <a:ln w="38100">
            <a:solidFill>
              <a:srgbClr val="B21524"/>
            </a:solidFill>
            <a:round/>
            <a:headEnd/>
            <a:tailEnd type="arrow" w="med" len="med"/>
          </a:ln>
        </p:spPr>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0178" name="Picture 1" descr="Forcing Response.tiff"/>
          <p:cNvPicPr>
            <a:picLocks noChangeAspect="1"/>
          </p:cNvPicPr>
          <p:nvPr/>
        </p:nvPicPr>
        <p:blipFill>
          <a:blip r:embed="rId2"/>
          <a:srcRect/>
          <a:stretch>
            <a:fillRect/>
          </a:stretch>
        </p:blipFill>
        <p:spPr bwMode="auto">
          <a:xfrm>
            <a:off x="1" y="1146595"/>
            <a:ext cx="4518884" cy="5711403"/>
          </a:xfrm>
          <a:prstGeom prst="rect">
            <a:avLst/>
          </a:prstGeom>
          <a:noFill/>
          <a:ln w="9525">
            <a:noFill/>
            <a:miter lim="800000"/>
            <a:headEnd/>
            <a:tailEnd/>
          </a:ln>
        </p:spPr>
      </p:pic>
      <p:sp>
        <p:nvSpPr>
          <p:cNvPr id="50180" name="TextBox 3"/>
          <p:cNvSpPr txBox="1">
            <a:spLocks noChangeArrowheads="1"/>
          </p:cNvSpPr>
          <p:nvPr/>
        </p:nvSpPr>
        <p:spPr bwMode="auto">
          <a:xfrm>
            <a:off x="4685279" y="2442547"/>
            <a:ext cx="4278399" cy="1569660"/>
          </a:xfrm>
          <a:prstGeom prst="rect">
            <a:avLst/>
          </a:prstGeom>
          <a:noFill/>
          <a:ln w="9525">
            <a:noFill/>
            <a:miter lim="800000"/>
            <a:headEnd/>
            <a:tailEnd/>
          </a:ln>
        </p:spPr>
        <p:txBody>
          <a:bodyPr wrap="square">
            <a:prstTxWarp prst="textNoShape">
              <a:avLst/>
            </a:prstTxWarp>
            <a:spAutoFit/>
          </a:bodyPr>
          <a:lstStyle/>
          <a:p>
            <a:r>
              <a:rPr lang="en-US" sz="1600" dirty="0" smtClean="0">
                <a:solidFill>
                  <a:srgbClr val="0067AC"/>
                </a:solidFill>
              </a:rPr>
              <a:t>Note that greenhouse gases have a unique temperature signature, with strong warming in the upper troposphere, cooling in the lower stratosphere and strong warming at the surface over the North Pole.  No other warming factors have this signature.   </a:t>
            </a:r>
            <a:endParaRPr lang="en-US" sz="1600" dirty="0">
              <a:solidFill>
                <a:srgbClr val="0067AC"/>
              </a:solidFill>
            </a:endParaRPr>
          </a:p>
        </p:txBody>
      </p:sp>
      <p:sp>
        <p:nvSpPr>
          <p:cNvPr id="6" name="TextBox 3"/>
          <p:cNvSpPr txBox="1">
            <a:spLocks noChangeArrowheads="1"/>
          </p:cNvSpPr>
          <p:nvPr/>
        </p:nvSpPr>
        <p:spPr bwMode="auto">
          <a:xfrm>
            <a:off x="4685279" y="1242219"/>
            <a:ext cx="4458721" cy="1200328"/>
          </a:xfrm>
          <a:prstGeom prst="rect">
            <a:avLst/>
          </a:prstGeom>
          <a:noFill/>
          <a:ln w="9525">
            <a:noFill/>
            <a:miter lim="800000"/>
            <a:headEnd/>
            <a:tailEnd/>
          </a:ln>
        </p:spPr>
        <p:txBody>
          <a:bodyPr wrap="square">
            <a:prstTxWarp prst="textNoShape">
              <a:avLst/>
            </a:prstTxWarp>
            <a:spAutoFit/>
          </a:bodyPr>
          <a:lstStyle/>
          <a:p>
            <a:r>
              <a:rPr lang="en-US" sz="2400" b="1" dirty="0">
                <a:solidFill>
                  <a:srgbClr val="0067AC"/>
                </a:solidFill>
              </a:rPr>
              <a:t>Warming of the Lower and Upper Atmosphere Produced by Natural and Human Causes</a:t>
            </a:r>
          </a:p>
        </p:txBody>
      </p:sp>
      <p:cxnSp>
        <p:nvCxnSpPr>
          <p:cNvPr id="13" name="Straight Arrow Connector 12"/>
          <p:cNvCxnSpPr>
            <a:cxnSpLocks noChangeShapeType="1"/>
          </p:cNvCxnSpPr>
          <p:nvPr/>
        </p:nvCxnSpPr>
        <p:spPr bwMode="auto">
          <a:xfrm rot="10800000">
            <a:off x="742549" y="2859665"/>
            <a:ext cx="3942730" cy="2293872"/>
          </a:xfrm>
          <a:prstGeom prst="straightConnector1">
            <a:avLst/>
          </a:prstGeom>
          <a:noFill/>
          <a:ln w="38100">
            <a:solidFill>
              <a:srgbClr val="B21524"/>
            </a:solidFill>
            <a:round/>
            <a:headEnd/>
            <a:tailEnd type="arrow" w="med" len="med"/>
          </a:ln>
        </p:spPr>
      </p:cxnSp>
      <p:pic>
        <p:nvPicPr>
          <p:cNvPr id="9" name="Picture 1" descr="Arctic sea ice 2009.tiff"/>
          <p:cNvPicPr>
            <a:picLocks noChangeAspect="1"/>
          </p:cNvPicPr>
          <p:nvPr/>
        </p:nvPicPr>
        <p:blipFill>
          <a:blip r:embed="rId3"/>
          <a:srcRect/>
          <a:stretch>
            <a:fillRect/>
          </a:stretch>
        </p:blipFill>
        <p:spPr bwMode="auto">
          <a:xfrm>
            <a:off x="4886036" y="4154858"/>
            <a:ext cx="4077642" cy="23030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a:spLocks noGrp="1" noChangeArrowheads="1"/>
          </p:cNvSpPr>
          <p:nvPr/>
        </p:nvSpPr>
        <p:spPr bwMode="auto">
          <a:xfrm>
            <a:off x="0" y="1146596"/>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kern="1200">
                <a:solidFill>
                  <a:srgbClr val="9ADEFC"/>
                </a:solidFill>
                <a:effectLst>
                  <a:outerShdw blurRad="38100" dist="38100" dir="2700000" algn="tl">
                    <a:srgbClr val="000000">
                      <a:alpha val="43137"/>
                    </a:srgbClr>
                  </a:outerShdw>
                </a:effectLst>
                <a:latin typeface="Arial" pitchFamily="34" charset="0"/>
                <a:ea typeface="Arial" pitchFamily="-112" charset="0"/>
                <a:cs typeface="Arial" pitchFamily="34" charset="0"/>
              </a:defRPr>
            </a:lvl1pPr>
            <a:lvl2pPr algn="ctr" rtl="0" eaLnBrk="0" fontAlgn="base" hangingPunct="0">
              <a:spcBef>
                <a:spcPct val="0"/>
              </a:spcBef>
              <a:spcAft>
                <a:spcPct val="0"/>
              </a:spcAft>
              <a:defRPr sz="4000">
                <a:solidFill>
                  <a:srgbClr val="9ADEFC"/>
                </a:solidFill>
                <a:latin typeface="Arial" charset="0"/>
                <a:ea typeface="Arial" pitchFamily="-112" charset="0"/>
                <a:cs typeface="Arial" charset="0"/>
              </a:defRPr>
            </a:lvl2pPr>
            <a:lvl3pPr algn="ctr" rtl="0" eaLnBrk="0" fontAlgn="base" hangingPunct="0">
              <a:spcBef>
                <a:spcPct val="0"/>
              </a:spcBef>
              <a:spcAft>
                <a:spcPct val="0"/>
              </a:spcAft>
              <a:defRPr sz="4000">
                <a:solidFill>
                  <a:srgbClr val="9ADEFC"/>
                </a:solidFill>
                <a:latin typeface="Arial" charset="0"/>
                <a:ea typeface="Arial" pitchFamily="-112" charset="0"/>
                <a:cs typeface="Arial" charset="0"/>
              </a:defRPr>
            </a:lvl3pPr>
            <a:lvl4pPr algn="ctr" rtl="0" eaLnBrk="0" fontAlgn="base" hangingPunct="0">
              <a:spcBef>
                <a:spcPct val="0"/>
              </a:spcBef>
              <a:spcAft>
                <a:spcPct val="0"/>
              </a:spcAft>
              <a:defRPr sz="4000">
                <a:solidFill>
                  <a:srgbClr val="9ADEFC"/>
                </a:solidFill>
                <a:latin typeface="Arial" charset="0"/>
                <a:ea typeface="Arial" pitchFamily="-112" charset="0"/>
                <a:cs typeface="Arial" charset="0"/>
              </a:defRPr>
            </a:lvl4pPr>
            <a:lvl5pPr algn="ctr" rtl="0" eaLnBrk="0" fontAlgn="base" hangingPunct="0">
              <a:spcBef>
                <a:spcPct val="0"/>
              </a:spcBef>
              <a:spcAft>
                <a:spcPct val="0"/>
              </a:spcAft>
              <a:defRPr sz="4000">
                <a:solidFill>
                  <a:srgbClr val="9ADEFC"/>
                </a:solidFill>
                <a:latin typeface="Arial" charset="0"/>
                <a:ea typeface="Arial" pitchFamily="-112" charset="0"/>
                <a:cs typeface="Arial" charset="0"/>
              </a:defRPr>
            </a:lvl5pPr>
            <a:lvl6pPr marL="457200" algn="ctr" rtl="0" fontAlgn="base">
              <a:spcBef>
                <a:spcPct val="0"/>
              </a:spcBef>
              <a:spcAft>
                <a:spcPct val="0"/>
              </a:spcAft>
              <a:defRPr sz="4000">
                <a:solidFill>
                  <a:schemeClr val="tx1"/>
                </a:solidFill>
                <a:latin typeface="Arial" charset="0"/>
                <a:cs typeface="Arial" charset="0"/>
              </a:defRPr>
            </a:lvl6pPr>
            <a:lvl7pPr marL="914400" algn="ctr" rtl="0" fontAlgn="base">
              <a:spcBef>
                <a:spcPct val="0"/>
              </a:spcBef>
              <a:spcAft>
                <a:spcPct val="0"/>
              </a:spcAft>
              <a:defRPr sz="4000">
                <a:solidFill>
                  <a:schemeClr val="tx1"/>
                </a:solidFill>
                <a:latin typeface="Arial" charset="0"/>
                <a:cs typeface="Arial" charset="0"/>
              </a:defRPr>
            </a:lvl7pPr>
            <a:lvl8pPr marL="1371600" algn="ctr" rtl="0" fontAlgn="base">
              <a:spcBef>
                <a:spcPct val="0"/>
              </a:spcBef>
              <a:spcAft>
                <a:spcPct val="0"/>
              </a:spcAft>
              <a:defRPr sz="4000">
                <a:solidFill>
                  <a:schemeClr val="tx1"/>
                </a:solidFill>
                <a:latin typeface="Arial" charset="0"/>
                <a:cs typeface="Arial" charset="0"/>
              </a:defRPr>
            </a:lvl8pPr>
            <a:lvl9pPr marL="1828800" algn="ctr" rtl="0" fontAlgn="base">
              <a:spcBef>
                <a:spcPct val="0"/>
              </a:spcBef>
              <a:spcAft>
                <a:spcPct val="0"/>
              </a:spcAft>
              <a:defRPr sz="4000">
                <a:solidFill>
                  <a:schemeClr val="tx1"/>
                </a:solidFill>
                <a:latin typeface="Arial" charset="0"/>
                <a:cs typeface="Arial" charset="0"/>
              </a:defRPr>
            </a:lvl9pPr>
          </a:lstStyle>
          <a:p>
            <a:pPr>
              <a:defRPr/>
            </a:pPr>
            <a:r>
              <a:rPr lang="en-US" sz="3600" b="1" dirty="0" smtClean="0">
                <a:solidFill>
                  <a:srgbClr val="0067AC"/>
                </a:solidFill>
                <a:effectLst>
                  <a:outerShdw blurRad="38100" dist="38100" dir="2700000" algn="tl">
                    <a:srgbClr val="DDDDDD"/>
                  </a:outerShdw>
                </a:effectLst>
                <a:ea typeface="Arial" pitchFamily="-107" charset="0"/>
                <a:cs typeface="Arial" pitchFamily="-107" charset="0"/>
              </a:rPr>
              <a:t>Many lines of evidence for conclusion of a “discernible human influence”</a:t>
            </a:r>
          </a:p>
        </p:txBody>
      </p:sp>
      <p:sp>
        <p:nvSpPr>
          <p:cNvPr id="4" name="Rectangle 3"/>
          <p:cNvSpPr>
            <a:spLocks noGrp="1" noChangeArrowheads="1"/>
          </p:cNvSpPr>
          <p:nvPr/>
        </p:nvSpPr>
        <p:spPr bwMode="auto">
          <a:xfrm>
            <a:off x="998704" y="2327268"/>
            <a:ext cx="7958138" cy="4530732"/>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29" charset="0"/>
              <a:buChar char="•"/>
              <a:defRPr sz="3000" kern="1200">
                <a:solidFill>
                  <a:schemeClr val="bg1"/>
                </a:solidFill>
                <a:effectLst>
                  <a:outerShdw blurRad="38100" dist="38100" dir="2700000" algn="tl">
                    <a:srgbClr val="000000">
                      <a:alpha val="43137"/>
                    </a:srgbClr>
                  </a:outerShdw>
                </a:effectLst>
                <a:latin typeface="Arial" pitchFamily="34" charset="0"/>
                <a:ea typeface="Arial" pitchFamily="-112" charset="0"/>
                <a:cs typeface="Arial" pitchFamily="34" charset="0"/>
              </a:defRPr>
            </a:lvl1pPr>
            <a:lvl2pPr marL="742950" indent="-285750" algn="l" rtl="0" eaLnBrk="0" fontAlgn="base" hangingPunct="0">
              <a:spcBef>
                <a:spcPct val="20000"/>
              </a:spcBef>
              <a:spcAft>
                <a:spcPct val="0"/>
              </a:spcAft>
              <a:buFont typeface="Arial" pitchFamily="29" charset="0"/>
              <a:buChar char="–"/>
              <a:defRPr sz="2800" kern="1200">
                <a:solidFill>
                  <a:schemeClr val="bg1"/>
                </a:solidFill>
                <a:effectLst>
                  <a:outerShdw blurRad="38100" dist="38100" dir="2700000" algn="tl">
                    <a:srgbClr val="000000">
                      <a:alpha val="43137"/>
                    </a:srgbClr>
                  </a:outerShdw>
                </a:effectLst>
                <a:latin typeface="Arial" pitchFamily="34" charset="0"/>
                <a:ea typeface="Arial" pitchFamily="-112" charset="0"/>
                <a:cs typeface="Arial" pitchFamily="34" charset="0"/>
              </a:defRPr>
            </a:lvl2pPr>
            <a:lvl3pPr marL="1143000" indent="-228600" algn="l" rtl="0" eaLnBrk="0" fontAlgn="base" hangingPunct="0">
              <a:spcBef>
                <a:spcPct val="20000"/>
              </a:spcBef>
              <a:spcAft>
                <a:spcPct val="0"/>
              </a:spcAft>
              <a:buFont typeface="Arial" pitchFamily="29" charset="0"/>
              <a:buChar char="•"/>
              <a:defRPr sz="2400" kern="1200">
                <a:solidFill>
                  <a:srgbClr val="FFE593"/>
                </a:solidFill>
                <a:effectLst>
                  <a:outerShdw blurRad="38100" dist="38100" dir="2700000" algn="tl">
                    <a:srgbClr val="000000">
                      <a:alpha val="43137"/>
                    </a:srgbClr>
                  </a:outerShdw>
                </a:effectLst>
                <a:latin typeface="Arial" pitchFamily="34" charset="0"/>
                <a:ea typeface="Arial" pitchFamily="-112" charset="0"/>
                <a:cs typeface="Arial" pitchFamily="34" charset="0"/>
              </a:defRPr>
            </a:lvl3pPr>
            <a:lvl4pPr marL="1600200" indent="-228600" algn="l" rtl="0" eaLnBrk="0" fontAlgn="base" hangingPunct="0">
              <a:spcBef>
                <a:spcPct val="20000"/>
              </a:spcBef>
              <a:spcAft>
                <a:spcPct val="0"/>
              </a:spcAft>
              <a:buFont typeface="Arial" pitchFamily="29" charset="0"/>
              <a:buChar char="–"/>
              <a:defRPr sz="2000" kern="1200">
                <a:solidFill>
                  <a:schemeClr val="bg1"/>
                </a:solidFill>
                <a:effectLst>
                  <a:outerShdw blurRad="38100" dist="38100" dir="2700000" algn="tl">
                    <a:srgbClr val="000000">
                      <a:alpha val="43137"/>
                    </a:srgbClr>
                  </a:outerShdw>
                </a:effectLst>
                <a:latin typeface="Arial" pitchFamily="34" charset="0"/>
                <a:ea typeface="Arial" pitchFamily="-112" charset="0"/>
                <a:cs typeface="Arial" pitchFamily="34" charset="0"/>
              </a:defRPr>
            </a:lvl4pPr>
            <a:lvl5pPr marL="2057400" indent="-228600" algn="l" rtl="0" eaLnBrk="0" fontAlgn="base" hangingPunct="0">
              <a:spcBef>
                <a:spcPct val="20000"/>
              </a:spcBef>
              <a:spcAft>
                <a:spcPct val="0"/>
              </a:spcAft>
              <a:buFont typeface="Arial" pitchFamily="29" charset="0"/>
              <a:buChar char="»"/>
              <a:defRPr sz="2000" kern="1200">
                <a:solidFill>
                  <a:schemeClr val="bg1"/>
                </a:solidFill>
                <a:effectLst>
                  <a:outerShdw blurRad="38100" dist="38100" dir="2700000" algn="tl">
                    <a:srgbClr val="000000">
                      <a:alpha val="43137"/>
                    </a:srgbClr>
                  </a:outerShdw>
                </a:effectLst>
                <a:latin typeface="Arial" pitchFamily="34" charset="0"/>
                <a:ea typeface="Arial" pitchFamily="-112"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90000"/>
              </a:lnSpc>
              <a:spcBef>
                <a:spcPct val="0"/>
              </a:spcBef>
              <a:spcAft>
                <a:spcPts val="600"/>
              </a:spcAft>
              <a:buFont typeface="Monotype Sorts" pitchFamily="-107" charset="2"/>
              <a:buAutoNum type="arabicPeriod"/>
              <a:defRPr/>
            </a:pPr>
            <a:r>
              <a:rPr lang="en-US" sz="2000" b="1" dirty="0">
                <a:solidFill>
                  <a:srgbClr val="000090"/>
                </a:solidFill>
              </a:rPr>
              <a:t>“Basic physics” evidence</a:t>
            </a:r>
          </a:p>
          <a:p>
            <a:pPr marL="800100" lvl="1" indent="-342900" algn="just">
              <a:lnSpc>
                <a:spcPct val="90000"/>
              </a:lnSpc>
              <a:spcBef>
                <a:spcPct val="0"/>
              </a:spcBef>
              <a:spcAft>
                <a:spcPts val="600"/>
              </a:spcAft>
              <a:buFont typeface="Arial" pitchFamily="-107" charset="0"/>
              <a:buChar char="–"/>
              <a:defRPr/>
            </a:pPr>
            <a:r>
              <a:rPr lang="en-US" sz="2000" dirty="0">
                <a:solidFill>
                  <a:schemeClr val="tx1"/>
                </a:solidFill>
                <a:ea typeface="ＭＳ Ｐゴシック" pitchFamily="-107" charset="-128"/>
                <a:cs typeface="ＭＳ Ｐゴシック" pitchFamily="-107" charset="-128"/>
              </a:rPr>
              <a:t>Physical understanding of the climate system and the heat-trapping properties of greenhouse gases</a:t>
            </a:r>
            <a:endParaRPr lang="en-US" sz="2000" dirty="0" smtClean="0">
              <a:solidFill>
                <a:schemeClr val="tx1"/>
              </a:solidFill>
              <a:ea typeface="ＭＳ Ｐゴシック" pitchFamily="-107" charset="-128"/>
              <a:cs typeface="ＭＳ Ｐゴシック" pitchFamily="-107" charset="-128"/>
            </a:endParaRPr>
          </a:p>
          <a:p>
            <a:pPr algn="just">
              <a:lnSpc>
                <a:spcPct val="90000"/>
              </a:lnSpc>
              <a:spcBef>
                <a:spcPct val="0"/>
              </a:spcBef>
              <a:spcAft>
                <a:spcPts val="600"/>
              </a:spcAft>
              <a:buFont typeface="Monotype Sorts" pitchFamily="-107" charset="2"/>
              <a:buAutoNum type="arabicPeriod"/>
              <a:defRPr/>
            </a:pPr>
            <a:r>
              <a:rPr lang="en-US" sz="2000" b="1" dirty="0" smtClean="0">
                <a:solidFill>
                  <a:srgbClr val="000090"/>
                </a:solidFill>
              </a:rPr>
              <a:t>Qualitative analysis </a:t>
            </a:r>
            <a:r>
              <a:rPr lang="en-US" sz="2000" b="1" dirty="0">
                <a:solidFill>
                  <a:srgbClr val="000090"/>
                </a:solidFill>
              </a:rPr>
              <a:t>evidence </a:t>
            </a:r>
          </a:p>
          <a:p>
            <a:pPr marL="800100" lvl="1" indent="-342900" algn="just">
              <a:lnSpc>
                <a:spcPct val="90000"/>
              </a:lnSpc>
              <a:spcBef>
                <a:spcPct val="0"/>
              </a:spcBef>
              <a:spcAft>
                <a:spcPts val="600"/>
              </a:spcAft>
              <a:buFont typeface="Arial" pitchFamily="-107" charset="0"/>
              <a:buChar char="–"/>
              <a:defRPr/>
            </a:pPr>
            <a:r>
              <a:rPr lang="en-US" sz="2000" dirty="0">
                <a:solidFill>
                  <a:srgbClr val="000000"/>
                </a:solidFill>
                <a:ea typeface="ＭＳ Ｐゴシック" pitchFamily="-107" charset="-128"/>
                <a:cs typeface="ＭＳ Ｐゴシック" pitchFamily="-107" charset="-128"/>
              </a:rPr>
              <a:t>Qualitative agreement between observed climate changes and model predictions of human-caused climate changes (warming of oceans, land surface and troposphere, water vapor increases, </a:t>
            </a:r>
            <a:r>
              <a:rPr lang="en-US" sz="2000" i="1" dirty="0">
                <a:solidFill>
                  <a:srgbClr val="000000"/>
                </a:solidFill>
                <a:ea typeface="ＭＳ Ｐゴシック" pitchFamily="-107" charset="-128"/>
                <a:cs typeface="ＭＳ Ｐゴシック" pitchFamily="-107" charset="-128"/>
              </a:rPr>
              <a:t>etc</a:t>
            </a:r>
            <a:r>
              <a:rPr lang="en-US" sz="2000" dirty="0">
                <a:solidFill>
                  <a:srgbClr val="000000"/>
                </a:solidFill>
                <a:ea typeface="ＭＳ Ｐゴシック" pitchFamily="-107" charset="-128"/>
                <a:cs typeface="ＭＳ Ｐゴシック" pitchFamily="-107" charset="-128"/>
              </a:rPr>
              <a:t>.) </a:t>
            </a:r>
          </a:p>
          <a:p>
            <a:pPr algn="just">
              <a:lnSpc>
                <a:spcPct val="90000"/>
              </a:lnSpc>
              <a:spcBef>
                <a:spcPct val="0"/>
              </a:spcBef>
              <a:spcAft>
                <a:spcPts val="600"/>
              </a:spcAft>
              <a:buFont typeface="Monotype Sorts" pitchFamily="-107" charset="2"/>
              <a:buAutoNum type="arabicPeriod"/>
              <a:defRPr/>
            </a:pPr>
            <a:r>
              <a:rPr lang="en-US" sz="2000" b="1" dirty="0" err="1">
                <a:solidFill>
                  <a:srgbClr val="000090"/>
                </a:solidFill>
              </a:rPr>
              <a:t>Paleoclimate</a:t>
            </a:r>
            <a:r>
              <a:rPr lang="en-US" sz="2000" b="1" dirty="0">
                <a:solidFill>
                  <a:srgbClr val="000090"/>
                </a:solidFill>
              </a:rPr>
              <a:t> evidence</a:t>
            </a:r>
            <a:endParaRPr lang="en-US" sz="2000" b="1" dirty="0" smtClean="0">
              <a:solidFill>
                <a:srgbClr val="000090"/>
              </a:solidFill>
            </a:endParaRPr>
          </a:p>
          <a:p>
            <a:pPr marL="800100" lvl="1" indent="-342900" algn="just">
              <a:lnSpc>
                <a:spcPct val="90000"/>
              </a:lnSpc>
              <a:spcBef>
                <a:spcPct val="0"/>
              </a:spcBef>
              <a:spcAft>
                <a:spcPts val="600"/>
              </a:spcAft>
              <a:buFont typeface="Arial" pitchFamily="-107" charset="0"/>
              <a:buChar char="–"/>
              <a:defRPr/>
            </a:pPr>
            <a:r>
              <a:rPr lang="en-US" sz="2000" dirty="0" smtClean="0">
                <a:solidFill>
                  <a:srgbClr val="000000"/>
                </a:solidFill>
                <a:ea typeface="ＭＳ Ｐゴシック" pitchFamily="-107" charset="-128"/>
                <a:cs typeface="ＭＳ Ｐゴシック" pitchFamily="-107" charset="-128"/>
              </a:rPr>
              <a:t>Reconstructions of past climates enable </a:t>
            </a:r>
            <a:r>
              <a:rPr lang="en-US" sz="2000" dirty="0">
                <a:solidFill>
                  <a:srgbClr val="000000"/>
                </a:solidFill>
                <a:ea typeface="ＭＳ Ｐゴシック" pitchFamily="-107" charset="-128"/>
                <a:cs typeface="ＭＳ Ｐゴシック" pitchFamily="-107" charset="-128"/>
              </a:rPr>
              <a:t>us to place the warming of the 20th century in a longer-term context</a:t>
            </a:r>
          </a:p>
          <a:p>
            <a:pPr algn="just">
              <a:lnSpc>
                <a:spcPct val="90000"/>
              </a:lnSpc>
              <a:spcBef>
                <a:spcPct val="0"/>
              </a:spcBef>
              <a:spcAft>
                <a:spcPts val="600"/>
              </a:spcAft>
              <a:buFont typeface="Monotype Sorts" pitchFamily="-107" charset="2"/>
              <a:buAutoNum type="arabicPeriod"/>
              <a:defRPr/>
            </a:pPr>
            <a:r>
              <a:rPr lang="en-US" sz="2000" b="1" dirty="0">
                <a:solidFill>
                  <a:srgbClr val="000090"/>
                </a:solidFill>
              </a:rPr>
              <a:t>Fingerprint evidence</a:t>
            </a:r>
          </a:p>
          <a:p>
            <a:pPr marL="800100" lvl="1" indent="-342900" algn="just">
              <a:lnSpc>
                <a:spcPct val="90000"/>
              </a:lnSpc>
              <a:spcBef>
                <a:spcPct val="0"/>
              </a:spcBef>
              <a:spcAft>
                <a:spcPts val="600"/>
              </a:spcAft>
              <a:buFont typeface="Arial" pitchFamily="-107" charset="0"/>
              <a:buChar char="–"/>
              <a:defRPr/>
            </a:pPr>
            <a:r>
              <a:rPr lang="en-US" sz="2000" dirty="0">
                <a:solidFill>
                  <a:srgbClr val="000000"/>
                </a:solidFill>
                <a:ea typeface="ＭＳ Ｐゴシック" pitchFamily="-107" charset="-128"/>
                <a:cs typeface="ＭＳ Ｐゴシック" pitchFamily="-107" charset="-128"/>
              </a:rPr>
              <a:t>Rigorous statistical comparisons between modeled and observed patterns of climate change</a:t>
            </a:r>
          </a:p>
        </p:txBody>
      </p:sp>
      <p:sp>
        <p:nvSpPr>
          <p:cNvPr id="5" name="TextBox 4"/>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1269886"/>
            <a:ext cx="9144000" cy="762000"/>
          </a:xfrm>
          <a:prstGeom prst="rect">
            <a:avLst/>
          </a:prstGeom>
          <a:noFill/>
          <a:ln w="9525">
            <a:solidFill>
              <a:srgbClr val="4F81BD"/>
            </a:solidFill>
            <a:miter lim="800000"/>
            <a:headEnd/>
            <a:tailEnd/>
          </a:ln>
        </p:spPr>
        <p:txBody>
          <a:bodyPr wrap="none" anchor="ctr">
            <a:prstTxWarp prst="textNoShape">
              <a:avLst/>
            </a:prstTxWarp>
          </a:bodyPr>
          <a:lstStyle/>
          <a:p>
            <a:pPr algn="ctr"/>
            <a:r>
              <a:rPr lang="en-US" sz="2400" b="1" dirty="0">
                <a:solidFill>
                  <a:srgbClr val="0067AC"/>
                </a:solidFill>
                <a:latin typeface="Comic Sans MS" pitchFamily="29" charset="0"/>
              </a:rPr>
              <a:t>Climate models: Natural processes do not account for </a:t>
            </a:r>
          </a:p>
          <a:p>
            <a:pPr algn="ctr"/>
            <a:r>
              <a:rPr lang="en-US" sz="2400" b="1" dirty="0">
                <a:solidFill>
                  <a:srgbClr val="0067AC"/>
                </a:solidFill>
                <a:latin typeface="Comic Sans MS" pitchFamily="29" charset="0"/>
              </a:rPr>
              <a:t>observed 20th century warming after 1965</a:t>
            </a:r>
          </a:p>
        </p:txBody>
      </p:sp>
      <p:pic>
        <p:nvPicPr>
          <p:cNvPr id="4" name="Picture 3" descr="aspen_obsnatall"/>
          <p:cNvPicPr>
            <a:picLocks noChangeAspect="1" noChangeArrowheads="1"/>
          </p:cNvPicPr>
          <p:nvPr/>
        </p:nvPicPr>
        <p:blipFill>
          <a:blip r:embed="rId2"/>
          <a:srcRect t="6102"/>
          <a:stretch>
            <a:fillRect/>
          </a:stretch>
        </p:blipFill>
        <p:spPr bwMode="auto">
          <a:xfrm>
            <a:off x="1396563" y="2336442"/>
            <a:ext cx="7048500" cy="4343758"/>
          </a:xfrm>
          <a:prstGeom prst="rect">
            <a:avLst/>
          </a:prstGeom>
          <a:noFill/>
          <a:ln w="9525">
            <a:noFill/>
            <a:miter lim="800000"/>
            <a:headEnd/>
            <a:tailEnd/>
          </a:ln>
        </p:spPr>
      </p:pic>
      <p:sp>
        <p:nvSpPr>
          <p:cNvPr id="5" name="TextBox 4"/>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1746" name="Picture 14" descr="Slide03.jpg"/>
          <p:cNvPicPr>
            <a:picLocks noChangeAspect="1"/>
          </p:cNvPicPr>
          <p:nvPr/>
        </p:nvPicPr>
        <p:blipFill>
          <a:blip r:embed="rId2"/>
          <a:srcRect/>
          <a:stretch>
            <a:fillRect/>
          </a:stretch>
        </p:blipFill>
        <p:spPr bwMode="auto">
          <a:xfrm>
            <a:off x="990600" y="17297400"/>
            <a:ext cx="9144000" cy="6858000"/>
          </a:xfrm>
          <a:prstGeom prst="rect">
            <a:avLst/>
          </a:prstGeom>
          <a:noFill/>
          <a:ln w="9525">
            <a:noFill/>
            <a:miter lim="800000"/>
            <a:headEnd/>
            <a:tailEnd/>
          </a:ln>
        </p:spPr>
      </p:pic>
      <p:pic>
        <p:nvPicPr>
          <p:cNvPr id="31747" name="Picture 14" descr="Slide03.jpg"/>
          <p:cNvPicPr>
            <a:picLocks noChangeAspect="1"/>
          </p:cNvPicPr>
          <p:nvPr/>
        </p:nvPicPr>
        <p:blipFill>
          <a:blip r:embed="rId2"/>
          <a:srcRect/>
          <a:stretch>
            <a:fillRect/>
          </a:stretch>
        </p:blipFill>
        <p:spPr bwMode="auto">
          <a:xfrm>
            <a:off x="1143000" y="17449800"/>
            <a:ext cx="9144000" cy="6858000"/>
          </a:xfrm>
          <a:prstGeom prst="rect">
            <a:avLst/>
          </a:prstGeom>
          <a:noFill/>
          <a:ln w="9525">
            <a:noFill/>
            <a:miter lim="800000"/>
            <a:headEnd/>
            <a:tailEnd/>
          </a:ln>
        </p:spPr>
      </p:pic>
      <p:pic>
        <p:nvPicPr>
          <p:cNvPr id="31748" name="Picture 3" descr="Slide03.jpg"/>
          <p:cNvPicPr>
            <a:picLocks noChangeAspect="1"/>
          </p:cNvPicPr>
          <p:nvPr/>
        </p:nvPicPr>
        <p:blipFill>
          <a:blip r:embed="rId2"/>
          <a:srcRect/>
          <a:stretch>
            <a:fillRect/>
          </a:stretch>
        </p:blipFill>
        <p:spPr bwMode="auto">
          <a:xfrm>
            <a:off x="990600" y="1260762"/>
            <a:ext cx="7462983" cy="5597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Title 1"/>
          <p:cNvSpPr>
            <a:spLocks noGrp="1"/>
          </p:cNvSpPr>
          <p:nvPr>
            <p:ph type="title"/>
          </p:nvPr>
        </p:nvSpPr>
        <p:spPr>
          <a:xfrm>
            <a:off x="381000" y="647700"/>
            <a:ext cx="8458200" cy="1143000"/>
          </a:xfrm>
        </p:spPr>
        <p:txBody>
          <a:bodyPr/>
          <a:lstStyle/>
          <a:p>
            <a:pPr>
              <a:defRPr/>
            </a:pPr>
            <a:r>
              <a:rPr lang="en-US" sz="2400" b="1" dirty="0" smtClean="0">
                <a:ea typeface="ＭＳ Ｐゴシック" pitchFamily="58" charset="-128"/>
              </a:rPr>
              <a:t>We have Moved Outside the Range of Historical Variation</a:t>
            </a:r>
          </a:p>
        </p:txBody>
      </p:sp>
      <p:sp>
        <p:nvSpPr>
          <p:cNvPr id="5124" name="Title 1"/>
          <p:cNvSpPr txBox="1">
            <a:spLocks/>
          </p:cNvSpPr>
          <p:nvPr/>
        </p:nvSpPr>
        <p:spPr bwMode="auto">
          <a:xfrm>
            <a:off x="1219200" y="1790700"/>
            <a:ext cx="6781800" cy="762000"/>
          </a:xfrm>
          <a:prstGeom prst="rect">
            <a:avLst/>
          </a:prstGeom>
          <a:noFill/>
          <a:ln w="9525">
            <a:noFill/>
            <a:miter lim="800000"/>
            <a:headEnd/>
            <a:tailEnd/>
          </a:ln>
        </p:spPr>
        <p:txBody>
          <a:bodyPr anchor="ctr"/>
          <a:lstStyle/>
          <a:p>
            <a:pPr algn="ctr">
              <a:defRPr/>
            </a:pPr>
            <a:r>
              <a:rPr lang="en-US" sz="2000" b="1" dirty="0">
                <a:solidFill>
                  <a:srgbClr val="708F24"/>
                </a:solidFill>
                <a:effectLst>
                  <a:outerShdw blurRad="38100" dist="38100" dir="2700000" algn="tl">
                    <a:srgbClr val="000000">
                      <a:alpha val="43137"/>
                    </a:srgbClr>
                  </a:outerShdw>
                </a:effectLst>
                <a:latin typeface="Arial" pitchFamily="34" charset="0"/>
                <a:ea typeface="ＭＳ Ｐゴシック" pitchFamily="58" charset="-128"/>
                <a:cs typeface="Arial" pitchFamily="34" charset="0"/>
              </a:rPr>
              <a:t>800,000 Year Record of Carbon Dioxide Concentration</a:t>
            </a:r>
          </a:p>
        </p:txBody>
      </p:sp>
      <p:grpSp>
        <p:nvGrpSpPr>
          <p:cNvPr id="2" name="Group 8"/>
          <p:cNvGrpSpPr>
            <a:grpSpLocks/>
          </p:cNvGrpSpPr>
          <p:nvPr/>
        </p:nvGrpSpPr>
        <p:grpSpPr bwMode="auto">
          <a:xfrm>
            <a:off x="1524000" y="2438400"/>
            <a:ext cx="6172200" cy="4038600"/>
            <a:chOff x="1524000" y="2438400"/>
            <a:chExt cx="6172200" cy="4038600"/>
          </a:xfrm>
        </p:grpSpPr>
        <p:sp>
          <p:nvSpPr>
            <p:cNvPr id="8" name="Rectangle 7"/>
            <p:cNvSpPr/>
            <p:nvPr/>
          </p:nvSpPr>
          <p:spPr>
            <a:xfrm>
              <a:off x="1524000" y="2438400"/>
              <a:ext cx="6172200" cy="403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6087" name="Picture 5" descr="2100-Higher-emissions.png"/>
            <p:cNvPicPr>
              <a:picLocks noChangeAspect="1"/>
            </p:cNvPicPr>
            <p:nvPr/>
          </p:nvPicPr>
          <p:blipFill>
            <a:blip r:embed="rId3"/>
            <a:srcRect/>
            <a:stretch>
              <a:fillRect/>
            </a:stretch>
          </p:blipFill>
          <p:spPr bwMode="auto">
            <a:xfrm>
              <a:off x="1581150" y="2500313"/>
              <a:ext cx="6057900" cy="3914775"/>
            </a:xfrm>
            <a:prstGeom prst="rect">
              <a:avLst/>
            </a:prstGeom>
            <a:noFill/>
            <a:ln w="9525">
              <a:solidFill>
                <a:schemeClr val="accent1"/>
              </a:solidFill>
              <a:miter lim="800000"/>
              <a:headEnd/>
              <a:tailEnd/>
            </a:ln>
          </p:spPr>
        </p:pic>
      </p:grpSp>
      <p:sp>
        <p:nvSpPr>
          <p:cNvPr id="7" name="TextBox 6"/>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Title 2"/>
          <p:cNvSpPr>
            <a:spLocks noGrp="1"/>
          </p:cNvSpPr>
          <p:nvPr>
            <p:ph type="title"/>
          </p:nvPr>
        </p:nvSpPr>
        <p:spPr>
          <a:xfrm>
            <a:off x="0" y="1639756"/>
            <a:ext cx="9144000" cy="1676400"/>
          </a:xfrm>
        </p:spPr>
        <p:txBody>
          <a:bodyPr>
            <a:normAutofit fontScale="90000"/>
          </a:bodyPr>
          <a:lstStyle/>
          <a:p>
            <a:pPr algn="ctr" eaLnBrk="1" hangingPunct="1">
              <a:spcBef>
                <a:spcPts val="300"/>
              </a:spcBef>
              <a:defRPr/>
            </a:pPr>
            <a:r>
              <a:rPr lang="en-US" sz="3400" dirty="0" smtClean="0">
                <a:solidFill>
                  <a:srgbClr val="800000"/>
                </a:solidFill>
                <a:latin typeface="Arial" pitchFamily="-111" charset="0"/>
                <a:ea typeface="ＭＳ Ｐゴシック" pitchFamily="-111" charset="-128"/>
                <a:cs typeface="ＭＳ Ｐゴシック" pitchFamily="-111" charset="-128"/>
              </a:rPr>
              <a:t/>
            </a:r>
            <a:br>
              <a:rPr lang="en-US" sz="3400" dirty="0" smtClean="0">
                <a:solidFill>
                  <a:srgbClr val="800000"/>
                </a:solidFill>
                <a:latin typeface="Arial" pitchFamily="-111" charset="0"/>
                <a:ea typeface="ＭＳ Ｐゴシック" pitchFamily="-111" charset="-128"/>
                <a:cs typeface="ＭＳ Ｐゴシック" pitchFamily="-111" charset="-128"/>
              </a:rPr>
            </a:br>
            <a:r>
              <a:rPr lang="en-US" sz="3556" b="1" dirty="0" smtClean="0">
                <a:solidFill>
                  <a:srgbClr val="3C4DE1"/>
                </a:solidFill>
                <a:latin typeface="Arial" pitchFamily="-111" charset="0"/>
                <a:ea typeface="ＭＳ Ｐゴシック" pitchFamily="-111" charset="-128"/>
                <a:cs typeface="ＭＳ Ｐゴシック" pitchFamily="-111" charset="-128"/>
              </a:rPr>
              <a:t>Climate change is one of the most important issues facing humanity</a:t>
            </a:r>
            <a:r>
              <a:rPr lang="en-US" b="1" dirty="0" smtClean="0">
                <a:solidFill>
                  <a:srgbClr val="3C4DE1"/>
                </a:solidFill>
                <a:latin typeface="Arial" pitchFamily="-111" charset="0"/>
                <a:ea typeface="ＭＳ Ｐゴシック" pitchFamily="-111" charset="-128"/>
                <a:cs typeface="ＭＳ Ｐゴシック" pitchFamily="-111" charset="-128"/>
              </a:rPr>
              <a:t/>
            </a:r>
            <a:br>
              <a:rPr lang="en-US" b="1" dirty="0" smtClean="0">
                <a:solidFill>
                  <a:srgbClr val="3C4DE1"/>
                </a:solidFill>
                <a:latin typeface="Arial" pitchFamily="-111" charset="0"/>
                <a:ea typeface="ＭＳ Ｐゴシック" pitchFamily="-111" charset="-128"/>
                <a:cs typeface="ＭＳ Ｐゴシック" pitchFamily="-111" charset="-128"/>
              </a:rPr>
            </a:br>
            <a:endParaRPr lang="en-US" b="1" dirty="0" smtClean="0">
              <a:solidFill>
                <a:srgbClr val="3C4DE1"/>
              </a:solidFill>
              <a:latin typeface="Century Gothic" pitchFamily="-111" charset="0"/>
              <a:ea typeface="ＭＳ Ｐゴシック" pitchFamily="-111" charset="-128"/>
            </a:endParaRPr>
          </a:p>
        </p:txBody>
      </p:sp>
      <p:sp>
        <p:nvSpPr>
          <p:cNvPr id="23555" name="Rectangle 2"/>
          <p:cNvSpPr>
            <a:spLocks noGrp="1" noChangeArrowheads="1"/>
          </p:cNvSpPr>
          <p:nvPr>
            <p:ph idx="1"/>
          </p:nvPr>
        </p:nvSpPr>
        <p:spPr>
          <a:xfrm>
            <a:off x="258923" y="3100741"/>
            <a:ext cx="8686800" cy="2921970"/>
          </a:xfrm>
        </p:spPr>
        <p:txBody>
          <a:bodyPr/>
          <a:lstStyle/>
          <a:p>
            <a:pPr marL="228600" indent="-228600" eaLnBrk="1" hangingPunct="1">
              <a:lnSpc>
                <a:spcPct val="90000"/>
              </a:lnSpc>
              <a:buFont typeface="Arial" pitchFamily="-111" charset="0"/>
              <a:buChar char="•"/>
              <a:tabLst>
                <a:tab pos="749300" algn="l"/>
              </a:tabLst>
              <a:defRPr/>
            </a:pPr>
            <a:endParaRPr lang="en-US" sz="2800" b="1" dirty="0" smtClean="0">
              <a:solidFill>
                <a:srgbClr val="FFFF00"/>
              </a:solidFill>
              <a:latin typeface="Times New Roman" pitchFamily="-111" charset="0"/>
              <a:ea typeface="Times New Roman" pitchFamily="-111" charset="0"/>
              <a:cs typeface="Times New Roman" pitchFamily="-111" charset="0"/>
            </a:endParaRPr>
          </a:p>
          <a:p>
            <a:pPr marL="228600" indent="-228600" eaLnBrk="1" hangingPunct="1">
              <a:lnSpc>
                <a:spcPct val="90000"/>
              </a:lnSpc>
              <a:buFont typeface="Wingdings" pitchFamily="-111" charset="2"/>
              <a:buNone/>
              <a:tabLst>
                <a:tab pos="749300" algn="l"/>
              </a:tabLst>
              <a:defRPr/>
            </a:pPr>
            <a:r>
              <a:rPr lang="en-US" sz="3600" b="1" dirty="0" smtClean="0">
                <a:solidFill>
                  <a:srgbClr val="708F24"/>
                </a:solidFill>
                <a:latin typeface="Times New Roman" pitchFamily="-111" charset="0"/>
                <a:ea typeface="Times New Roman" pitchFamily="-111" charset="0"/>
                <a:cs typeface="Times New Roman" pitchFamily="-111" charset="0"/>
              </a:rPr>
              <a:t>The scientific evidence clearly indicates that our climate is changing, and that human activities have been identified as a dominant contributing cause.</a:t>
            </a:r>
          </a:p>
          <a:p>
            <a:pPr marL="906463" lvl="2" indent="-336550" eaLnBrk="1" hangingPunct="1">
              <a:lnSpc>
                <a:spcPct val="90000"/>
              </a:lnSpc>
              <a:buFont typeface="Arial" pitchFamily="-111" charset="0"/>
              <a:buChar char="•"/>
              <a:tabLst>
                <a:tab pos="749300" algn="l"/>
              </a:tabLst>
              <a:defRPr/>
            </a:pPr>
            <a:endParaRPr lang="en-US" b="1" dirty="0" smtClean="0">
              <a:solidFill>
                <a:schemeClr val="tx1"/>
              </a:solidFill>
              <a:latin typeface="Arial" pitchFamily="-111" charset="0"/>
              <a:ea typeface="Courier New" pitchFamily="-111" charset="0"/>
              <a:cs typeface="Courier New" pitchFamily="-111" charset="0"/>
            </a:endParaRPr>
          </a:p>
        </p:txBody>
      </p:sp>
      <p:sp>
        <p:nvSpPr>
          <p:cNvPr id="5" name="TextBox 4"/>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8130" name="Picture 2" descr="E:\IPCC_T2100.jpg"/>
          <p:cNvPicPr>
            <a:picLocks noChangeAspect="1" noChangeArrowheads="1"/>
          </p:cNvPicPr>
          <p:nvPr/>
        </p:nvPicPr>
        <p:blipFill>
          <a:blip r:embed="rId3"/>
          <a:srcRect/>
          <a:stretch>
            <a:fillRect/>
          </a:stretch>
        </p:blipFill>
        <p:spPr bwMode="auto">
          <a:xfrm>
            <a:off x="1066800" y="2342508"/>
            <a:ext cx="7086600" cy="4515491"/>
          </a:xfrm>
          <a:prstGeom prst="rect">
            <a:avLst/>
          </a:prstGeom>
          <a:noFill/>
          <a:ln w="9525">
            <a:noFill/>
            <a:miter lim="800000"/>
            <a:headEnd/>
            <a:tailEnd/>
          </a:ln>
        </p:spPr>
      </p:pic>
      <p:sp>
        <p:nvSpPr>
          <p:cNvPr id="48131" name="Rectangle 2"/>
          <p:cNvSpPr txBox="1">
            <a:spLocks noChangeArrowheads="1"/>
          </p:cNvSpPr>
          <p:nvPr/>
        </p:nvSpPr>
        <p:spPr bwMode="auto">
          <a:xfrm>
            <a:off x="160286" y="1294544"/>
            <a:ext cx="8686800" cy="762000"/>
          </a:xfrm>
          <a:prstGeom prst="rect">
            <a:avLst/>
          </a:prstGeom>
          <a:solidFill>
            <a:schemeClr val="tx2"/>
          </a:solidFill>
          <a:ln w="9525">
            <a:noFill/>
            <a:miter lim="800000"/>
            <a:headEnd/>
            <a:tailEnd/>
          </a:ln>
        </p:spPr>
        <p:txBody>
          <a:bodyPr lIns="182880" rIns="274320" anchor="ctr">
            <a:prstTxWarp prst="textNoShape">
              <a:avLst/>
            </a:prstTxWarp>
          </a:bodyPr>
          <a:lstStyle/>
          <a:p>
            <a:r>
              <a:rPr lang="en-US" sz="3200" b="1" dirty="0">
                <a:solidFill>
                  <a:srgbClr val="FFC000"/>
                </a:solidFill>
                <a:latin typeface="Century Gothic" pitchFamily="29" charset="0"/>
                <a:ea typeface="Century Gothic" pitchFamily="29" charset="0"/>
                <a:cs typeface="Century Gothic" pitchFamily="29" charset="0"/>
              </a:rPr>
              <a:t>What can we expect in the future?</a:t>
            </a:r>
          </a:p>
        </p:txBody>
      </p:sp>
      <p:sp>
        <p:nvSpPr>
          <p:cNvPr id="4" name="TextBox 3"/>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1442" name="Picture 2" descr="DJF Temp"/>
          <p:cNvPicPr>
            <a:picLocks noChangeAspect="1" noChangeArrowheads="1"/>
          </p:cNvPicPr>
          <p:nvPr/>
        </p:nvPicPr>
        <p:blipFill>
          <a:blip r:embed="rId3"/>
          <a:srcRect/>
          <a:stretch>
            <a:fillRect/>
          </a:stretch>
        </p:blipFill>
        <p:spPr bwMode="auto">
          <a:xfrm>
            <a:off x="0" y="1023306"/>
            <a:ext cx="9144000" cy="5834694"/>
          </a:xfrm>
          <a:prstGeom prst="rect">
            <a:avLst/>
          </a:prstGeom>
          <a:noFill/>
          <a:ln w="9525">
            <a:noFill/>
            <a:miter lim="800000"/>
            <a:headEnd/>
            <a:tailEnd/>
          </a:ln>
        </p:spPr>
      </p:pic>
      <p:sp>
        <p:nvSpPr>
          <p:cNvPr id="61443" name="TextBox 2"/>
          <p:cNvSpPr txBox="1">
            <a:spLocks noChangeArrowheads="1"/>
          </p:cNvSpPr>
          <p:nvPr/>
        </p:nvSpPr>
        <p:spPr bwMode="auto">
          <a:xfrm>
            <a:off x="7620000" y="6629400"/>
            <a:ext cx="1524000" cy="307975"/>
          </a:xfrm>
          <a:prstGeom prst="rect">
            <a:avLst/>
          </a:prstGeom>
          <a:noFill/>
          <a:ln w="9525">
            <a:noFill/>
            <a:miter lim="800000"/>
            <a:headEnd/>
            <a:tailEnd/>
          </a:ln>
        </p:spPr>
        <p:txBody>
          <a:bodyPr>
            <a:prstTxWarp prst="textNoShape">
              <a:avLst/>
            </a:prstTxWarp>
            <a:spAutoFit/>
          </a:bodyPr>
          <a:lstStyle/>
          <a:p>
            <a:r>
              <a:rPr lang="en-US" sz="1400"/>
              <a:t>IPCC 2007</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3490" name="Picture 1" descr="DJF temp US.tiff"/>
          <p:cNvPicPr>
            <a:picLocks noChangeAspect="1"/>
          </p:cNvPicPr>
          <p:nvPr/>
        </p:nvPicPr>
        <p:blipFill>
          <a:blip r:embed="rId2"/>
          <a:srcRect/>
          <a:stretch>
            <a:fillRect/>
          </a:stretch>
        </p:blipFill>
        <p:spPr bwMode="auto">
          <a:xfrm>
            <a:off x="1" y="1078338"/>
            <a:ext cx="4783916" cy="4712861"/>
          </a:xfrm>
          <a:prstGeom prst="rect">
            <a:avLst/>
          </a:prstGeom>
          <a:noFill/>
          <a:ln w="9525">
            <a:noFill/>
            <a:miter lim="800000"/>
            <a:headEnd/>
            <a:tailEnd/>
          </a:ln>
        </p:spPr>
      </p:pic>
      <p:pic>
        <p:nvPicPr>
          <p:cNvPr id="63491" name="Picture 2" descr="temp scale.tiff"/>
          <p:cNvPicPr>
            <a:picLocks noChangeAspect="1"/>
          </p:cNvPicPr>
          <p:nvPr/>
        </p:nvPicPr>
        <p:blipFill>
          <a:blip r:embed="rId3"/>
          <a:srcRect/>
          <a:stretch>
            <a:fillRect/>
          </a:stretch>
        </p:blipFill>
        <p:spPr bwMode="auto">
          <a:xfrm>
            <a:off x="1" y="6013916"/>
            <a:ext cx="5597674" cy="844084"/>
          </a:xfrm>
          <a:prstGeom prst="rect">
            <a:avLst/>
          </a:prstGeom>
          <a:noFill/>
          <a:ln w="9525">
            <a:noFill/>
            <a:miter lim="800000"/>
            <a:headEnd/>
            <a:tailEnd/>
          </a:ln>
        </p:spPr>
      </p:pic>
      <p:sp>
        <p:nvSpPr>
          <p:cNvPr id="63492" name="TextBox 3"/>
          <p:cNvSpPr txBox="1">
            <a:spLocks noChangeArrowheads="1"/>
          </p:cNvSpPr>
          <p:nvPr/>
        </p:nvSpPr>
        <p:spPr bwMode="auto">
          <a:xfrm>
            <a:off x="5005851" y="1504137"/>
            <a:ext cx="3846860" cy="830997"/>
          </a:xfrm>
          <a:prstGeom prst="rect">
            <a:avLst/>
          </a:prstGeom>
          <a:noFill/>
          <a:ln w="9525">
            <a:noFill/>
            <a:miter lim="800000"/>
            <a:headEnd/>
            <a:tailEnd/>
          </a:ln>
        </p:spPr>
        <p:txBody>
          <a:bodyPr wrap="square">
            <a:prstTxWarp prst="textNoShape">
              <a:avLst/>
            </a:prstTxWarp>
            <a:spAutoFit/>
          </a:bodyPr>
          <a:lstStyle/>
          <a:p>
            <a:r>
              <a:rPr lang="en-US" sz="2400" b="1" dirty="0">
                <a:solidFill>
                  <a:srgbClr val="0067AC"/>
                </a:solidFill>
              </a:rPr>
              <a:t>December-January-February  Temperature Change</a:t>
            </a:r>
          </a:p>
        </p:txBody>
      </p:sp>
      <p:sp>
        <p:nvSpPr>
          <p:cNvPr id="63493" name="TextBox 4"/>
          <p:cNvSpPr txBox="1">
            <a:spLocks noChangeArrowheads="1"/>
          </p:cNvSpPr>
          <p:nvPr/>
        </p:nvSpPr>
        <p:spPr bwMode="auto">
          <a:xfrm>
            <a:off x="5005851" y="4361850"/>
            <a:ext cx="3649585" cy="707886"/>
          </a:xfrm>
          <a:prstGeom prst="rect">
            <a:avLst/>
          </a:prstGeom>
          <a:noFill/>
          <a:ln w="9525">
            <a:noFill/>
            <a:miter lim="800000"/>
            <a:headEnd/>
            <a:tailEnd/>
          </a:ln>
        </p:spPr>
        <p:txBody>
          <a:bodyPr wrap="square">
            <a:prstTxWarp prst="textNoShape">
              <a:avLst/>
            </a:prstTxWarp>
            <a:spAutoFit/>
          </a:bodyPr>
          <a:lstStyle/>
          <a:p>
            <a:r>
              <a:rPr lang="en-US" sz="2000" b="1" dirty="0">
                <a:solidFill>
                  <a:srgbClr val="0067AC"/>
                </a:solidFill>
              </a:rPr>
              <a:t>A1B Emission Scenario</a:t>
            </a:r>
          </a:p>
          <a:p>
            <a:r>
              <a:rPr lang="en-US" sz="2000" b="1" dirty="0">
                <a:solidFill>
                  <a:srgbClr val="0067AC"/>
                </a:solidFill>
              </a:rPr>
              <a:t>2080-2099 minus1980-1999</a:t>
            </a:r>
          </a:p>
        </p:txBody>
      </p:sp>
      <p:sp>
        <p:nvSpPr>
          <p:cNvPr id="63494" name="TextBox 5"/>
          <p:cNvSpPr txBox="1">
            <a:spLocks noChangeArrowheads="1"/>
          </p:cNvSpPr>
          <p:nvPr/>
        </p:nvSpPr>
        <p:spPr bwMode="auto">
          <a:xfrm>
            <a:off x="2716213" y="1946275"/>
            <a:ext cx="712787" cy="338138"/>
          </a:xfrm>
          <a:prstGeom prst="rect">
            <a:avLst/>
          </a:prstGeom>
          <a:solidFill>
            <a:srgbClr val="FFFFFF"/>
          </a:solidFill>
          <a:ln w="9525">
            <a:solidFill>
              <a:schemeClr val="bg1"/>
            </a:solidFill>
            <a:miter lim="800000"/>
            <a:headEnd/>
            <a:tailEnd/>
          </a:ln>
        </p:spPr>
        <p:txBody>
          <a:bodyPr>
            <a:prstTxWarp prst="textNoShape">
              <a:avLst/>
            </a:prstTxWarp>
            <a:spAutoFit/>
          </a:bodyPr>
          <a:lstStyle/>
          <a:p>
            <a:pPr algn="ctr"/>
            <a:r>
              <a:rPr lang="en-US" sz="1600"/>
              <a:t>7.2</a:t>
            </a:r>
            <a:r>
              <a:rPr lang="en-US" sz="1600" baseline="30000"/>
              <a:t>o</a:t>
            </a:r>
            <a:r>
              <a:rPr lang="en-US" sz="1600"/>
              <a:t>F</a:t>
            </a:r>
          </a:p>
        </p:txBody>
      </p:sp>
      <p:sp>
        <p:nvSpPr>
          <p:cNvPr id="63495" name="TextBox 6"/>
          <p:cNvSpPr txBox="1">
            <a:spLocks noChangeArrowheads="1"/>
          </p:cNvSpPr>
          <p:nvPr/>
        </p:nvSpPr>
        <p:spPr bwMode="auto">
          <a:xfrm>
            <a:off x="2716213" y="2697163"/>
            <a:ext cx="712787" cy="338137"/>
          </a:xfrm>
          <a:prstGeom prst="rect">
            <a:avLst/>
          </a:prstGeom>
          <a:solidFill>
            <a:srgbClr val="FFFFFF"/>
          </a:solidFill>
          <a:ln w="9525">
            <a:solidFill>
              <a:schemeClr val="bg1"/>
            </a:solidFill>
            <a:miter lim="800000"/>
            <a:headEnd/>
            <a:tailEnd/>
          </a:ln>
        </p:spPr>
        <p:txBody>
          <a:bodyPr>
            <a:prstTxWarp prst="textNoShape">
              <a:avLst/>
            </a:prstTxWarp>
            <a:spAutoFit/>
          </a:bodyPr>
          <a:lstStyle/>
          <a:p>
            <a:pPr algn="ctr"/>
            <a:r>
              <a:rPr lang="en-US" sz="1600"/>
              <a:t>6.3</a:t>
            </a:r>
            <a:r>
              <a:rPr lang="en-US" sz="1600" baseline="30000"/>
              <a:t>o</a:t>
            </a:r>
            <a:r>
              <a:rPr lang="en-US" sz="1600"/>
              <a:t>F</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4514" name="Picture 2" descr="JJA Temp"/>
          <p:cNvPicPr>
            <a:picLocks noChangeAspect="1" noChangeArrowheads="1"/>
          </p:cNvPicPr>
          <p:nvPr/>
        </p:nvPicPr>
        <p:blipFill>
          <a:blip r:embed="rId3"/>
          <a:srcRect/>
          <a:stretch>
            <a:fillRect/>
          </a:stretch>
        </p:blipFill>
        <p:spPr bwMode="auto">
          <a:xfrm>
            <a:off x="0" y="1158925"/>
            <a:ext cx="9144000" cy="5699075"/>
          </a:xfrm>
          <a:prstGeom prst="rect">
            <a:avLst/>
          </a:prstGeom>
          <a:noFill/>
          <a:ln w="9525">
            <a:noFill/>
            <a:miter lim="800000"/>
            <a:headEnd/>
            <a:tailEnd/>
          </a:ln>
        </p:spPr>
      </p:pic>
      <p:sp>
        <p:nvSpPr>
          <p:cNvPr id="64515" name="TextBox 2"/>
          <p:cNvSpPr txBox="1">
            <a:spLocks noChangeArrowheads="1"/>
          </p:cNvSpPr>
          <p:nvPr/>
        </p:nvSpPr>
        <p:spPr bwMode="auto">
          <a:xfrm>
            <a:off x="7620000" y="6629400"/>
            <a:ext cx="1524000" cy="307975"/>
          </a:xfrm>
          <a:prstGeom prst="rect">
            <a:avLst/>
          </a:prstGeom>
          <a:noFill/>
          <a:ln w="9525">
            <a:noFill/>
            <a:miter lim="800000"/>
            <a:headEnd/>
            <a:tailEnd/>
          </a:ln>
        </p:spPr>
        <p:txBody>
          <a:bodyPr>
            <a:prstTxWarp prst="textNoShape">
              <a:avLst/>
            </a:prstTxWarp>
            <a:spAutoFit/>
          </a:bodyPr>
          <a:lstStyle/>
          <a:p>
            <a:r>
              <a:rPr lang="en-US" sz="1400"/>
              <a:t>IPCC 2007</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6562" name="Picture 1" descr="JJA temp US.tiff"/>
          <p:cNvPicPr>
            <a:picLocks noChangeAspect="1"/>
          </p:cNvPicPr>
          <p:nvPr/>
        </p:nvPicPr>
        <p:blipFill>
          <a:blip r:embed="rId2"/>
          <a:srcRect/>
          <a:stretch>
            <a:fillRect/>
          </a:stretch>
        </p:blipFill>
        <p:spPr bwMode="auto">
          <a:xfrm>
            <a:off x="0" y="1183256"/>
            <a:ext cx="4931873" cy="4772274"/>
          </a:xfrm>
          <a:prstGeom prst="rect">
            <a:avLst/>
          </a:prstGeom>
          <a:noFill/>
          <a:ln w="9525">
            <a:noFill/>
            <a:miter lim="800000"/>
            <a:headEnd/>
            <a:tailEnd/>
          </a:ln>
        </p:spPr>
      </p:pic>
      <p:pic>
        <p:nvPicPr>
          <p:cNvPr id="66563" name="Picture 2" descr="temp scale.tiff"/>
          <p:cNvPicPr>
            <a:picLocks noChangeAspect="1"/>
          </p:cNvPicPr>
          <p:nvPr/>
        </p:nvPicPr>
        <p:blipFill>
          <a:blip r:embed="rId3"/>
          <a:srcRect/>
          <a:stretch>
            <a:fillRect/>
          </a:stretch>
        </p:blipFill>
        <p:spPr bwMode="auto">
          <a:xfrm>
            <a:off x="0" y="5955530"/>
            <a:ext cx="5984875" cy="902470"/>
          </a:xfrm>
          <a:prstGeom prst="rect">
            <a:avLst/>
          </a:prstGeom>
          <a:noFill/>
          <a:ln w="9525">
            <a:noFill/>
            <a:miter lim="800000"/>
            <a:headEnd/>
            <a:tailEnd/>
          </a:ln>
        </p:spPr>
      </p:pic>
      <p:sp>
        <p:nvSpPr>
          <p:cNvPr id="66566" name="TextBox 5"/>
          <p:cNvSpPr txBox="1">
            <a:spLocks noChangeArrowheads="1"/>
          </p:cNvSpPr>
          <p:nvPr/>
        </p:nvSpPr>
        <p:spPr bwMode="auto">
          <a:xfrm>
            <a:off x="2085975" y="1668463"/>
            <a:ext cx="733425" cy="338137"/>
          </a:xfrm>
          <a:prstGeom prst="rect">
            <a:avLst/>
          </a:prstGeom>
          <a:solidFill>
            <a:srgbClr val="FFFFFF"/>
          </a:solidFill>
          <a:ln w="9525">
            <a:solidFill>
              <a:schemeClr val="bg1"/>
            </a:solidFill>
            <a:miter lim="800000"/>
            <a:headEnd/>
            <a:tailEnd/>
          </a:ln>
        </p:spPr>
        <p:txBody>
          <a:bodyPr>
            <a:prstTxWarp prst="textNoShape">
              <a:avLst/>
            </a:prstTxWarp>
            <a:spAutoFit/>
          </a:bodyPr>
          <a:lstStyle/>
          <a:p>
            <a:pPr algn="ctr"/>
            <a:r>
              <a:rPr lang="en-US" sz="1600"/>
              <a:t>4.5</a:t>
            </a:r>
            <a:r>
              <a:rPr lang="en-US" sz="1600" baseline="30000"/>
              <a:t>o</a:t>
            </a:r>
            <a:r>
              <a:rPr lang="en-US" sz="1600"/>
              <a:t>F</a:t>
            </a:r>
          </a:p>
        </p:txBody>
      </p:sp>
      <p:sp>
        <p:nvSpPr>
          <p:cNvPr id="66567" name="TextBox 6"/>
          <p:cNvSpPr txBox="1">
            <a:spLocks noChangeArrowheads="1"/>
          </p:cNvSpPr>
          <p:nvPr/>
        </p:nvSpPr>
        <p:spPr bwMode="auto">
          <a:xfrm>
            <a:off x="2960688" y="3076575"/>
            <a:ext cx="696912" cy="338138"/>
          </a:xfrm>
          <a:prstGeom prst="rect">
            <a:avLst/>
          </a:prstGeom>
          <a:solidFill>
            <a:srgbClr val="FFFFFF"/>
          </a:solidFill>
          <a:ln w="9525">
            <a:solidFill>
              <a:schemeClr val="bg1"/>
            </a:solidFill>
            <a:miter lim="800000"/>
            <a:headEnd/>
            <a:tailEnd/>
          </a:ln>
        </p:spPr>
        <p:txBody>
          <a:bodyPr>
            <a:prstTxWarp prst="textNoShape">
              <a:avLst/>
            </a:prstTxWarp>
            <a:spAutoFit/>
          </a:bodyPr>
          <a:lstStyle/>
          <a:p>
            <a:pPr algn="ctr"/>
            <a:r>
              <a:rPr lang="en-US" sz="1600"/>
              <a:t>5.4</a:t>
            </a:r>
            <a:r>
              <a:rPr lang="en-US" sz="1600" baseline="30000"/>
              <a:t>o</a:t>
            </a:r>
            <a:r>
              <a:rPr lang="en-US" sz="1600"/>
              <a:t>F</a:t>
            </a:r>
          </a:p>
        </p:txBody>
      </p:sp>
      <p:sp>
        <p:nvSpPr>
          <p:cNvPr id="8" name="TextBox 3"/>
          <p:cNvSpPr txBox="1">
            <a:spLocks noChangeArrowheads="1"/>
          </p:cNvSpPr>
          <p:nvPr/>
        </p:nvSpPr>
        <p:spPr bwMode="auto">
          <a:xfrm>
            <a:off x="5412729" y="1504137"/>
            <a:ext cx="3439981" cy="830997"/>
          </a:xfrm>
          <a:prstGeom prst="rect">
            <a:avLst/>
          </a:prstGeom>
          <a:noFill/>
          <a:ln w="9525">
            <a:noFill/>
            <a:miter lim="800000"/>
            <a:headEnd/>
            <a:tailEnd/>
          </a:ln>
        </p:spPr>
        <p:txBody>
          <a:bodyPr wrap="square">
            <a:prstTxWarp prst="textNoShape">
              <a:avLst/>
            </a:prstTxWarp>
            <a:spAutoFit/>
          </a:bodyPr>
          <a:lstStyle/>
          <a:p>
            <a:pPr algn="ctr"/>
            <a:r>
              <a:rPr lang="en-US" sz="2400" b="1" dirty="0" smtClean="0">
                <a:solidFill>
                  <a:srgbClr val="0067AC"/>
                </a:solidFill>
              </a:rPr>
              <a:t>June-July-August  </a:t>
            </a:r>
            <a:r>
              <a:rPr lang="en-US" sz="2400" b="1" dirty="0">
                <a:solidFill>
                  <a:srgbClr val="0067AC"/>
                </a:solidFill>
              </a:rPr>
              <a:t>Temperature Change</a:t>
            </a:r>
          </a:p>
        </p:txBody>
      </p:sp>
      <p:sp>
        <p:nvSpPr>
          <p:cNvPr id="9" name="TextBox 4"/>
          <p:cNvSpPr txBox="1">
            <a:spLocks noChangeArrowheads="1"/>
          </p:cNvSpPr>
          <p:nvPr/>
        </p:nvSpPr>
        <p:spPr bwMode="auto">
          <a:xfrm>
            <a:off x="5412729" y="4361850"/>
            <a:ext cx="3242707" cy="707886"/>
          </a:xfrm>
          <a:prstGeom prst="rect">
            <a:avLst/>
          </a:prstGeom>
          <a:noFill/>
          <a:ln w="9525">
            <a:noFill/>
            <a:miter lim="800000"/>
            <a:headEnd/>
            <a:tailEnd/>
          </a:ln>
        </p:spPr>
        <p:txBody>
          <a:bodyPr wrap="square">
            <a:prstTxWarp prst="textNoShape">
              <a:avLst/>
            </a:prstTxWarp>
            <a:spAutoFit/>
          </a:bodyPr>
          <a:lstStyle/>
          <a:p>
            <a:pPr algn="ctr"/>
            <a:r>
              <a:rPr lang="en-US" sz="2000" b="1" dirty="0">
                <a:solidFill>
                  <a:srgbClr val="0067AC"/>
                </a:solidFill>
              </a:rPr>
              <a:t>A1B Emission Scenario</a:t>
            </a:r>
          </a:p>
          <a:p>
            <a:pPr algn="ctr"/>
            <a:r>
              <a:rPr lang="en-US" sz="2000" b="1" dirty="0">
                <a:solidFill>
                  <a:srgbClr val="0067AC"/>
                </a:solidFill>
              </a:rPr>
              <a:t>2080-2099 minus1980-1999</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6562" name="Picture 1" descr="JJA temp US.tiff"/>
          <p:cNvPicPr>
            <a:picLocks noChangeAspect="1"/>
          </p:cNvPicPr>
          <p:nvPr/>
        </p:nvPicPr>
        <p:blipFill>
          <a:blip r:embed="rId2"/>
          <a:srcRect/>
          <a:stretch>
            <a:fillRect/>
          </a:stretch>
        </p:blipFill>
        <p:spPr bwMode="auto">
          <a:xfrm>
            <a:off x="0" y="1183256"/>
            <a:ext cx="4931873" cy="4772274"/>
          </a:xfrm>
          <a:prstGeom prst="rect">
            <a:avLst/>
          </a:prstGeom>
          <a:noFill/>
          <a:ln w="9525">
            <a:noFill/>
            <a:miter lim="800000"/>
            <a:headEnd/>
            <a:tailEnd/>
          </a:ln>
        </p:spPr>
      </p:pic>
      <p:pic>
        <p:nvPicPr>
          <p:cNvPr id="66563" name="Picture 2" descr="temp scale.tiff"/>
          <p:cNvPicPr>
            <a:picLocks noChangeAspect="1"/>
          </p:cNvPicPr>
          <p:nvPr/>
        </p:nvPicPr>
        <p:blipFill>
          <a:blip r:embed="rId3"/>
          <a:srcRect/>
          <a:stretch>
            <a:fillRect/>
          </a:stretch>
        </p:blipFill>
        <p:spPr bwMode="auto">
          <a:xfrm>
            <a:off x="0" y="5955530"/>
            <a:ext cx="5984875" cy="902470"/>
          </a:xfrm>
          <a:prstGeom prst="rect">
            <a:avLst/>
          </a:prstGeom>
          <a:noFill/>
          <a:ln w="9525">
            <a:noFill/>
            <a:miter lim="800000"/>
            <a:headEnd/>
            <a:tailEnd/>
          </a:ln>
        </p:spPr>
      </p:pic>
      <p:sp>
        <p:nvSpPr>
          <p:cNvPr id="66566" name="TextBox 5"/>
          <p:cNvSpPr txBox="1">
            <a:spLocks noChangeArrowheads="1"/>
          </p:cNvSpPr>
          <p:nvPr/>
        </p:nvSpPr>
        <p:spPr bwMode="auto">
          <a:xfrm>
            <a:off x="2085975" y="1668463"/>
            <a:ext cx="733425" cy="338137"/>
          </a:xfrm>
          <a:prstGeom prst="rect">
            <a:avLst/>
          </a:prstGeom>
          <a:solidFill>
            <a:srgbClr val="FFFFFF"/>
          </a:solidFill>
          <a:ln w="9525">
            <a:solidFill>
              <a:schemeClr val="bg1"/>
            </a:solidFill>
            <a:miter lim="800000"/>
            <a:headEnd/>
            <a:tailEnd/>
          </a:ln>
        </p:spPr>
        <p:txBody>
          <a:bodyPr>
            <a:prstTxWarp prst="textNoShape">
              <a:avLst/>
            </a:prstTxWarp>
            <a:spAutoFit/>
          </a:bodyPr>
          <a:lstStyle/>
          <a:p>
            <a:pPr algn="ctr"/>
            <a:r>
              <a:rPr lang="en-US" sz="1600"/>
              <a:t>4.5</a:t>
            </a:r>
            <a:r>
              <a:rPr lang="en-US" sz="1600" baseline="30000"/>
              <a:t>o</a:t>
            </a:r>
            <a:r>
              <a:rPr lang="en-US" sz="1600"/>
              <a:t>F</a:t>
            </a:r>
          </a:p>
        </p:txBody>
      </p:sp>
      <p:sp>
        <p:nvSpPr>
          <p:cNvPr id="66567" name="TextBox 6"/>
          <p:cNvSpPr txBox="1">
            <a:spLocks noChangeArrowheads="1"/>
          </p:cNvSpPr>
          <p:nvPr/>
        </p:nvSpPr>
        <p:spPr bwMode="auto">
          <a:xfrm>
            <a:off x="2960688" y="3076575"/>
            <a:ext cx="696912" cy="338138"/>
          </a:xfrm>
          <a:prstGeom prst="rect">
            <a:avLst/>
          </a:prstGeom>
          <a:solidFill>
            <a:srgbClr val="FFFFFF"/>
          </a:solidFill>
          <a:ln w="9525">
            <a:solidFill>
              <a:schemeClr val="bg1"/>
            </a:solidFill>
            <a:miter lim="800000"/>
            <a:headEnd/>
            <a:tailEnd/>
          </a:ln>
        </p:spPr>
        <p:txBody>
          <a:bodyPr>
            <a:prstTxWarp prst="textNoShape">
              <a:avLst/>
            </a:prstTxWarp>
            <a:spAutoFit/>
          </a:bodyPr>
          <a:lstStyle/>
          <a:p>
            <a:pPr algn="ctr"/>
            <a:r>
              <a:rPr lang="en-US" sz="1600"/>
              <a:t>5.4</a:t>
            </a:r>
            <a:r>
              <a:rPr lang="en-US" sz="1600" baseline="30000"/>
              <a:t>o</a:t>
            </a:r>
            <a:r>
              <a:rPr lang="en-US" sz="1600"/>
              <a:t>F</a:t>
            </a:r>
          </a:p>
        </p:txBody>
      </p:sp>
      <p:sp>
        <p:nvSpPr>
          <p:cNvPr id="8" name="TextBox 3"/>
          <p:cNvSpPr txBox="1">
            <a:spLocks noChangeArrowheads="1"/>
          </p:cNvSpPr>
          <p:nvPr/>
        </p:nvSpPr>
        <p:spPr bwMode="auto">
          <a:xfrm>
            <a:off x="5412729" y="1504137"/>
            <a:ext cx="3439981" cy="830997"/>
          </a:xfrm>
          <a:prstGeom prst="rect">
            <a:avLst/>
          </a:prstGeom>
          <a:noFill/>
          <a:ln w="9525">
            <a:noFill/>
            <a:miter lim="800000"/>
            <a:headEnd/>
            <a:tailEnd/>
          </a:ln>
        </p:spPr>
        <p:txBody>
          <a:bodyPr wrap="square">
            <a:prstTxWarp prst="textNoShape">
              <a:avLst/>
            </a:prstTxWarp>
            <a:spAutoFit/>
          </a:bodyPr>
          <a:lstStyle/>
          <a:p>
            <a:pPr algn="ctr"/>
            <a:r>
              <a:rPr lang="en-US" sz="2400" b="1" dirty="0" smtClean="0">
                <a:solidFill>
                  <a:srgbClr val="0067AC"/>
                </a:solidFill>
              </a:rPr>
              <a:t>June-July-August  </a:t>
            </a:r>
            <a:r>
              <a:rPr lang="en-US" sz="2400" b="1" dirty="0">
                <a:solidFill>
                  <a:srgbClr val="0067AC"/>
                </a:solidFill>
              </a:rPr>
              <a:t>Temperature Change</a:t>
            </a:r>
          </a:p>
        </p:txBody>
      </p:sp>
      <p:sp>
        <p:nvSpPr>
          <p:cNvPr id="9" name="TextBox 4"/>
          <p:cNvSpPr txBox="1">
            <a:spLocks noChangeArrowheads="1"/>
          </p:cNvSpPr>
          <p:nvPr/>
        </p:nvSpPr>
        <p:spPr bwMode="auto">
          <a:xfrm>
            <a:off x="5412729" y="4361850"/>
            <a:ext cx="3242707" cy="707886"/>
          </a:xfrm>
          <a:prstGeom prst="rect">
            <a:avLst/>
          </a:prstGeom>
          <a:noFill/>
          <a:ln w="9525">
            <a:noFill/>
            <a:miter lim="800000"/>
            <a:headEnd/>
            <a:tailEnd/>
          </a:ln>
        </p:spPr>
        <p:txBody>
          <a:bodyPr wrap="square">
            <a:prstTxWarp prst="textNoShape">
              <a:avLst/>
            </a:prstTxWarp>
            <a:spAutoFit/>
          </a:bodyPr>
          <a:lstStyle/>
          <a:p>
            <a:pPr algn="ctr"/>
            <a:r>
              <a:rPr lang="en-US" sz="2000" b="1" dirty="0">
                <a:solidFill>
                  <a:srgbClr val="0067AC"/>
                </a:solidFill>
              </a:rPr>
              <a:t>A1B Emission Scenario</a:t>
            </a:r>
          </a:p>
          <a:p>
            <a:pPr algn="ctr"/>
            <a:r>
              <a:rPr lang="en-US" sz="2000" b="1" dirty="0">
                <a:solidFill>
                  <a:srgbClr val="0067AC"/>
                </a:solidFill>
              </a:rPr>
              <a:t>2080-2099 minus1980-1999</a:t>
            </a:r>
          </a:p>
        </p:txBody>
      </p:sp>
      <p:sp>
        <p:nvSpPr>
          <p:cNvPr id="10" name="TextBox 7"/>
          <p:cNvSpPr txBox="1">
            <a:spLocks noChangeArrowheads="1"/>
          </p:cNvSpPr>
          <p:nvPr/>
        </p:nvSpPr>
        <p:spPr bwMode="auto">
          <a:xfrm>
            <a:off x="2438400" y="4377531"/>
            <a:ext cx="2438400" cy="830263"/>
          </a:xfrm>
          <a:prstGeom prst="rect">
            <a:avLst/>
          </a:prstGeom>
          <a:solidFill>
            <a:schemeClr val="bg1"/>
          </a:solidFill>
          <a:ln w="9525">
            <a:noFill/>
            <a:miter lim="800000"/>
            <a:headEnd/>
            <a:tailEnd/>
          </a:ln>
        </p:spPr>
        <p:txBody>
          <a:bodyPr>
            <a:prstTxWarp prst="textNoShape">
              <a:avLst/>
            </a:prstTxWarp>
            <a:spAutoFit/>
          </a:bodyPr>
          <a:lstStyle/>
          <a:p>
            <a:r>
              <a:rPr lang="en-US" dirty="0"/>
              <a:t>Not the direction of current trends</a:t>
            </a:r>
          </a:p>
        </p:txBody>
      </p:sp>
      <p:cxnSp>
        <p:nvCxnSpPr>
          <p:cNvPr id="11" name="Straight Arrow Connector 9"/>
          <p:cNvCxnSpPr>
            <a:cxnSpLocks noChangeShapeType="1"/>
          </p:cNvCxnSpPr>
          <p:nvPr/>
        </p:nvCxnSpPr>
        <p:spPr bwMode="auto">
          <a:xfrm rot="5400000" flipH="1" flipV="1">
            <a:off x="1884902" y="3808352"/>
            <a:ext cx="1106997" cy="1588"/>
          </a:xfrm>
          <a:prstGeom prst="straightConnector1">
            <a:avLst/>
          </a:prstGeom>
          <a:noFill/>
          <a:ln w="57150">
            <a:solidFill>
              <a:schemeClr val="bg1"/>
            </a:solidFill>
            <a:round/>
            <a:headEnd/>
            <a:tailEnd type="arrow" w="med" len="med"/>
          </a:ln>
        </p:spPr>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Title 1"/>
          <p:cNvSpPr txBox="1">
            <a:spLocks/>
          </p:cNvSpPr>
          <p:nvPr/>
        </p:nvSpPr>
        <p:spPr bwMode="auto">
          <a:xfrm>
            <a:off x="0" y="2728883"/>
            <a:ext cx="4876800" cy="609600"/>
          </a:xfrm>
          <a:prstGeom prst="rect">
            <a:avLst/>
          </a:prstGeom>
          <a:noFill/>
          <a:ln w="9525">
            <a:noFill/>
            <a:miter lim="800000"/>
            <a:headEnd/>
            <a:tailEnd/>
          </a:ln>
        </p:spPr>
        <p:txBody>
          <a:bodyPr anchor="ctr">
            <a:prstTxWarp prst="textNoShape">
              <a:avLst/>
            </a:prstTxWarp>
          </a:bodyPr>
          <a:lstStyle/>
          <a:p>
            <a:pPr algn="ctr"/>
            <a:r>
              <a:rPr lang="en-US" sz="2400" dirty="0">
                <a:solidFill>
                  <a:srgbClr val="0067AC"/>
                </a:solidFill>
                <a:ea typeface="Arial" pitchFamily="29" charset="0"/>
                <a:cs typeface="Arial" pitchFamily="29" charset="0"/>
              </a:rPr>
              <a:t>Number of Days Over 100</a:t>
            </a:r>
            <a:r>
              <a:rPr lang="en-US" sz="2400" b="1" dirty="0">
                <a:solidFill>
                  <a:srgbClr val="0067AC"/>
                </a:solidFill>
              </a:rPr>
              <a:t>º</a:t>
            </a:r>
            <a:r>
              <a:rPr lang="en-US" sz="2400" dirty="0">
                <a:solidFill>
                  <a:srgbClr val="0067AC"/>
                </a:solidFill>
              </a:rPr>
              <a:t>F</a:t>
            </a:r>
            <a:endParaRPr lang="en-US" sz="2400" dirty="0">
              <a:solidFill>
                <a:srgbClr val="0067AC"/>
              </a:solidFill>
              <a:ea typeface="Arial" pitchFamily="29" charset="0"/>
              <a:cs typeface="Arial" pitchFamily="29" charset="0"/>
            </a:endParaRPr>
          </a:p>
        </p:txBody>
      </p:sp>
      <p:sp>
        <p:nvSpPr>
          <p:cNvPr id="46083" name="TextBox 6"/>
          <p:cNvSpPr txBox="1">
            <a:spLocks noChangeArrowheads="1"/>
          </p:cNvSpPr>
          <p:nvPr/>
        </p:nvSpPr>
        <p:spPr bwMode="auto">
          <a:xfrm>
            <a:off x="241301" y="1343888"/>
            <a:ext cx="4729162" cy="1384995"/>
          </a:xfrm>
          <a:prstGeom prst="rect">
            <a:avLst/>
          </a:prstGeom>
          <a:noFill/>
          <a:ln w="9525">
            <a:noFill/>
            <a:miter lim="800000"/>
            <a:headEnd/>
            <a:tailEnd/>
          </a:ln>
        </p:spPr>
        <p:txBody>
          <a:bodyPr wrap="square">
            <a:prstTxWarp prst="textNoShape">
              <a:avLst/>
            </a:prstTxWarp>
            <a:spAutoFit/>
          </a:bodyPr>
          <a:lstStyle/>
          <a:p>
            <a:pPr>
              <a:defRPr/>
            </a:pPr>
            <a:r>
              <a:rPr lang="en-US" sz="2800" b="1" dirty="0">
                <a:solidFill>
                  <a:srgbClr val="0067AC"/>
                </a:solidFill>
                <a:effectLst>
                  <a:outerShdw blurRad="38100" dist="38100" dir="2700000" algn="tl">
                    <a:srgbClr val="DDDDDD"/>
                  </a:outerShdw>
                </a:effectLst>
                <a:latin typeface="Arial" pitchFamily="-107" charset="0"/>
                <a:ea typeface="Arial" pitchFamily="-107" charset="0"/>
                <a:cs typeface="Arial" pitchFamily="-107" charset="0"/>
              </a:rPr>
              <a:t>Increases in very high temperatures will have </a:t>
            </a:r>
          </a:p>
          <a:p>
            <a:pPr>
              <a:defRPr/>
            </a:pPr>
            <a:r>
              <a:rPr lang="en-US" sz="2800" b="1" dirty="0">
                <a:solidFill>
                  <a:srgbClr val="0067AC"/>
                </a:solidFill>
                <a:effectLst>
                  <a:outerShdw blurRad="38100" dist="38100" dir="2700000" algn="tl">
                    <a:srgbClr val="DDDDDD"/>
                  </a:outerShdw>
                </a:effectLst>
                <a:latin typeface="Arial" pitchFamily="-107" charset="0"/>
                <a:ea typeface="Arial" pitchFamily="-107" charset="0"/>
                <a:cs typeface="Arial" pitchFamily="-107" charset="0"/>
              </a:rPr>
              <a:t>wide-ranging effects</a:t>
            </a:r>
            <a:endParaRPr lang="en-US" sz="2800" dirty="0">
              <a:solidFill>
                <a:srgbClr val="0067AC"/>
              </a:solidFill>
              <a:effectLst>
                <a:outerShdw blurRad="38100" dist="38100" dir="2700000" algn="tl">
                  <a:srgbClr val="DDDDDD"/>
                </a:outerShdw>
              </a:effectLst>
              <a:latin typeface="Arial" pitchFamily="-107" charset="0"/>
              <a:ea typeface="Arial" pitchFamily="-107" charset="0"/>
              <a:cs typeface="Arial" pitchFamily="-107" charset="0"/>
            </a:endParaRPr>
          </a:p>
        </p:txBody>
      </p:sp>
      <p:pic>
        <p:nvPicPr>
          <p:cNvPr id="53252" name="Picture 6" descr="days-over-100-legend.jpg"/>
          <p:cNvPicPr>
            <a:picLocks noChangeAspect="1"/>
          </p:cNvPicPr>
          <p:nvPr/>
        </p:nvPicPr>
        <p:blipFill>
          <a:blip r:embed="rId3"/>
          <a:srcRect l="7813" t="14243" r="7603" b="14243"/>
          <a:stretch>
            <a:fillRect/>
          </a:stretch>
        </p:blipFill>
        <p:spPr bwMode="auto">
          <a:xfrm>
            <a:off x="304800" y="6122007"/>
            <a:ext cx="4343400" cy="545992"/>
          </a:xfrm>
          <a:prstGeom prst="rect">
            <a:avLst/>
          </a:prstGeom>
          <a:noFill/>
          <a:ln w="9525">
            <a:noFill/>
            <a:miter lim="800000"/>
            <a:headEnd/>
            <a:tailEnd/>
          </a:ln>
        </p:spPr>
      </p:pic>
      <p:pic>
        <p:nvPicPr>
          <p:cNvPr id="53253" name="Picture 8" descr="days-over-100-1961-1979.png"/>
          <p:cNvPicPr>
            <a:picLocks noChangeAspect="1"/>
          </p:cNvPicPr>
          <p:nvPr/>
        </p:nvPicPr>
        <p:blipFill>
          <a:blip r:embed="rId4"/>
          <a:srcRect/>
          <a:stretch>
            <a:fillRect/>
          </a:stretch>
        </p:blipFill>
        <p:spPr bwMode="auto">
          <a:xfrm>
            <a:off x="1114170" y="3793541"/>
            <a:ext cx="3229230" cy="2152820"/>
          </a:xfrm>
          <a:prstGeom prst="rect">
            <a:avLst/>
          </a:prstGeom>
          <a:noFill/>
          <a:ln w="9525">
            <a:noFill/>
            <a:miter lim="800000"/>
            <a:headEnd/>
            <a:tailEnd/>
          </a:ln>
        </p:spPr>
      </p:pic>
      <p:sp>
        <p:nvSpPr>
          <p:cNvPr id="53254" name="TextBox 9"/>
          <p:cNvSpPr txBox="1">
            <a:spLocks noChangeArrowheads="1"/>
          </p:cNvSpPr>
          <p:nvPr/>
        </p:nvSpPr>
        <p:spPr bwMode="auto">
          <a:xfrm>
            <a:off x="685800" y="3454987"/>
            <a:ext cx="3657600" cy="338554"/>
          </a:xfrm>
          <a:prstGeom prst="rect">
            <a:avLst/>
          </a:prstGeom>
          <a:noFill/>
          <a:ln w="9525">
            <a:noFill/>
            <a:miter lim="800000"/>
            <a:headEnd/>
            <a:tailEnd/>
          </a:ln>
        </p:spPr>
        <p:txBody>
          <a:bodyPr>
            <a:prstTxWarp prst="textNoShape">
              <a:avLst/>
            </a:prstTxWarp>
            <a:spAutoFit/>
          </a:bodyPr>
          <a:lstStyle/>
          <a:p>
            <a:pPr algn="ctr"/>
            <a:r>
              <a:rPr lang="en-US" sz="1600" dirty="0">
                <a:solidFill>
                  <a:srgbClr val="0067AC"/>
                </a:solidFill>
              </a:rPr>
              <a:t>Recent Past, 1961-1979</a:t>
            </a:r>
          </a:p>
        </p:txBody>
      </p:sp>
      <p:pic>
        <p:nvPicPr>
          <p:cNvPr id="53255" name="Picture 10" descr="days-over-1001=2080-2099.png"/>
          <p:cNvPicPr>
            <a:picLocks noChangeAspect="1"/>
          </p:cNvPicPr>
          <p:nvPr/>
        </p:nvPicPr>
        <p:blipFill>
          <a:blip r:embed="rId5"/>
          <a:srcRect/>
          <a:stretch>
            <a:fillRect/>
          </a:stretch>
        </p:blipFill>
        <p:spPr bwMode="auto">
          <a:xfrm>
            <a:off x="4970463" y="1782733"/>
            <a:ext cx="4092575" cy="2681287"/>
          </a:xfrm>
          <a:prstGeom prst="rect">
            <a:avLst/>
          </a:prstGeom>
          <a:noFill/>
          <a:ln w="9525">
            <a:noFill/>
            <a:miter lim="800000"/>
            <a:headEnd/>
            <a:tailEnd/>
          </a:ln>
        </p:spPr>
      </p:pic>
      <p:sp>
        <p:nvSpPr>
          <p:cNvPr id="53256" name="TextBox 11"/>
          <p:cNvSpPr txBox="1">
            <a:spLocks noChangeArrowheads="1"/>
          </p:cNvSpPr>
          <p:nvPr/>
        </p:nvSpPr>
        <p:spPr bwMode="auto">
          <a:xfrm>
            <a:off x="4872038" y="1444179"/>
            <a:ext cx="4191000" cy="338554"/>
          </a:xfrm>
          <a:prstGeom prst="rect">
            <a:avLst/>
          </a:prstGeom>
          <a:noFill/>
          <a:ln w="9525">
            <a:noFill/>
            <a:miter lim="800000"/>
            <a:headEnd/>
            <a:tailEnd/>
          </a:ln>
        </p:spPr>
        <p:txBody>
          <a:bodyPr>
            <a:prstTxWarp prst="textNoShape">
              <a:avLst/>
            </a:prstTxWarp>
            <a:spAutoFit/>
          </a:bodyPr>
          <a:lstStyle/>
          <a:p>
            <a:pPr algn="ctr"/>
            <a:r>
              <a:rPr lang="en-US" sz="1600" dirty="0">
                <a:solidFill>
                  <a:srgbClr val="0067AC"/>
                </a:solidFill>
              </a:rPr>
              <a:t>Higher Emissions Scenario, 2080-2099</a:t>
            </a:r>
          </a:p>
        </p:txBody>
      </p:sp>
      <p:pic>
        <p:nvPicPr>
          <p:cNvPr id="53257" name="Picture 12" descr="days-over-1002080-2099.png"/>
          <p:cNvPicPr>
            <a:picLocks noChangeAspect="1"/>
          </p:cNvPicPr>
          <p:nvPr/>
        </p:nvPicPr>
        <p:blipFill>
          <a:blip r:embed="rId6"/>
          <a:srcRect/>
          <a:stretch>
            <a:fillRect/>
          </a:stretch>
        </p:blipFill>
        <p:spPr bwMode="auto">
          <a:xfrm>
            <a:off x="5782472" y="4869951"/>
            <a:ext cx="3139277" cy="1988048"/>
          </a:xfrm>
          <a:prstGeom prst="rect">
            <a:avLst/>
          </a:prstGeom>
          <a:noFill/>
          <a:ln w="9525">
            <a:noFill/>
            <a:miter lim="800000"/>
            <a:headEnd/>
            <a:tailEnd/>
          </a:ln>
        </p:spPr>
      </p:pic>
      <p:sp>
        <p:nvSpPr>
          <p:cNvPr id="53258" name="TextBox 13"/>
          <p:cNvSpPr txBox="1">
            <a:spLocks noChangeArrowheads="1"/>
          </p:cNvSpPr>
          <p:nvPr/>
        </p:nvSpPr>
        <p:spPr bwMode="auto">
          <a:xfrm>
            <a:off x="4872038" y="4464020"/>
            <a:ext cx="4191000" cy="338554"/>
          </a:xfrm>
          <a:prstGeom prst="rect">
            <a:avLst/>
          </a:prstGeom>
          <a:noFill/>
          <a:ln w="9525">
            <a:noFill/>
            <a:miter lim="800000"/>
            <a:headEnd/>
            <a:tailEnd/>
          </a:ln>
        </p:spPr>
        <p:txBody>
          <a:bodyPr>
            <a:prstTxWarp prst="textNoShape">
              <a:avLst/>
            </a:prstTxWarp>
            <a:spAutoFit/>
          </a:bodyPr>
          <a:lstStyle/>
          <a:p>
            <a:pPr algn="ctr"/>
            <a:r>
              <a:rPr lang="en-US" sz="1600" dirty="0">
                <a:solidFill>
                  <a:srgbClr val="0067AC"/>
                </a:solidFill>
              </a:rPr>
              <a:t>Lower Emissions Scenario, 2080-2099</a:t>
            </a:r>
          </a:p>
        </p:txBody>
      </p:sp>
      <p:sp>
        <p:nvSpPr>
          <p:cNvPr id="11" name="TextBox 10"/>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
        <p:nvSpPr>
          <p:cNvPr id="12" name="TextBox 11"/>
          <p:cNvSpPr txBox="1"/>
          <p:nvPr/>
        </p:nvSpPr>
        <p:spPr>
          <a:xfrm>
            <a:off x="3772699" y="3338483"/>
            <a:ext cx="1197764" cy="646331"/>
          </a:xfrm>
          <a:prstGeom prst="rect">
            <a:avLst/>
          </a:prstGeom>
          <a:solidFill>
            <a:srgbClr val="FF0000"/>
          </a:solidFill>
        </p:spPr>
        <p:txBody>
          <a:bodyPr wrap="none" rtlCol="0">
            <a:spAutoFit/>
          </a:bodyPr>
          <a:lstStyle/>
          <a:p>
            <a:pPr algn="ctr"/>
            <a:r>
              <a:rPr lang="en-US" dirty="0" smtClean="0">
                <a:solidFill>
                  <a:schemeClr val="bg1"/>
                </a:solidFill>
              </a:rPr>
              <a:t>Average:</a:t>
            </a:r>
          </a:p>
          <a:p>
            <a:pPr algn="ctr"/>
            <a:r>
              <a:rPr lang="en-US" dirty="0" smtClean="0">
                <a:solidFill>
                  <a:schemeClr val="bg1"/>
                </a:solidFill>
              </a:rPr>
              <a:t>30-60 days</a:t>
            </a:r>
            <a:endParaRPr lang="en-US" dirty="0">
              <a:solidFill>
                <a:schemeClr val="bg1"/>
              </a:solidFill>
            </a:endParaRPr>
          </a:p>
        </p:txBody>
      </p:sp>
      <p:cxnSp>
        <p:nvCxnSpPr>
          <p:cNvPr id="14" name="Straight Arrow Connector 13"/>
          <p:cNvCxnSpPr/>
          <p:nvPr/>
        </p:nvCxnSpPr>
        <p:spPr>
          <a:xfrm flipV="1">
            <a:off x="5470920" y="5577029"/>
            <a:ext cx="2037856" cy="28500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4273156" y="5577029"/>
            <a:ext cx="1197764" cy="646331"/>
          </a:xfrm>
          <a:prstGeom prst="rect">
            <a:avLst/>
          </a:prstGeom>
          <a:solidFill>
            <a:srgbClr val="FF0000"/>
          </a:solidFill>
        </p:spPr>
        <p:txBody>
          <a:bodyPr wrap="none" rtlCol="0">
            <a:spAutoFit/>
          </a:bodyPr>
          <a:lstStyle/>
          <a:p>
            <a:pPr algn="ctr"/>
            <a:r>
              <a:rPr lang="en-US" dirty="0" smtClean="0">
                <a:solidFill>
                  <a:schemeClr val="bg1"/>
                </a:solidFill>
              </a:rPr>
              <a:t>Average:</a:t>
            </a:r>
          </a:p>
          <a:p>
            <a:pPr algn="ctr"/>
            <a:r>
              <a:rPr lang="en-US" dirty="0" smtClean="0">
                <a:solidFill>
                  <a:schemeClr val="bg1"/>
                </a:solidFill>
              </a:rPr>
              <a:t>10-20 days</a:t>
            </a:r>
            <a:endParaRPr lang="en-US" dirty="0">
              <a:solidFill>
                <a:schemeClr val="bg1"/>
              </a:solidFill>
            </a:endParaRPr>
          </a:p>
        </p:txBody>
      </p:sp>
      <p:cxnSp>
        <p:nvCxnSpPr>
          <p:cNvPr id="19" name="Straight Arrow Connector 18"/>
          <p:cNvCxnSpPr>
            <a:stCxn id="12" idx="3"/>
          </p:cNvCxnSpPr>
          <p:nvPr/>
        </p:nvCxnSpPr>
        <p:spPr>
          <a:xfrm flipV="1">
            <a:off x="4970463" y="2884983"/>
            <a:ext cx="2242401" cy="77666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Title 1"/>
          <p:cNvSpPr>
            <a:spLocks noGrp="1"/>
          </p:cNvSpPr>
          <p:nvPr>
            <p:ph type="title"/>
          </p:nvPr>
        </p:nvSpPr>
        <p:spPr>
          <a:xfrm>
            <a:off x="0" y="1066800"/>
            <a:ext cx="9144000" cy="914400"/>
          </a:xfrm>
        </p:spPr>
        <p:txBody>
          <a:bodyPr>
            <a:normAutofit fontScale="90000"/>
          </a:bodyPr>
          <a:lstStyle/>
          <a:p>
            <a:pPr algn="ctr" eaLnBrk="1" hangingPunct="1">
              <a:defRPr/>
            </a:pPr>
            <a:r>
              <a:rPr lang="en-US" sz="3000" b="1" dirty="0">
                <a:latin typeface="Arial" pitchFamily="-111" charset="0"/>
                <a:ea typeface="ＭＳ Ｐゴシック" pitchFamily="-111" charset="-128"/>
              </a:rPr>
              <a:t>Projected Change in Precipitation: 2081-2099</a:t>
            </a:r>
            <a:r>
              <a:rPr lang="en-US" sz="2600" b="1" dirty="0">
                <a:solidFill>
                  <a:srgbClr val="FFC000"/>
                </a:solidFill>
                <a:latin typeface="Arial" pitchFamily="-111" charset="0"/>
                <a:ea typeface="ＭＳ Ｐゴシック" pitchFamily="-111" charset="-128"/>
              </a:rPr>
              <a:t/>
            </a:r>
            <a:br>
              <a:rPr lang="en-US" sz="2600" b="1" dirty="0">
                <a:solidFill>
                  <a:srgbClr val="FFC000"/>
                </a:solidFill>
                <a:latin typeface="Arial" pitchFamily="-111" charset="0"/>
                <a:ea typeface="ＭＳ Ｐゴシック" pitchFamily="-111" charset="-128"/>
              </a:rPr>
            </a:br>
            <a:endParaRPr lang="en-US" sz="2600" b="1" dirty="0">
              <a:solidFill>
                <a:srgbClr val="FFC000"/>
              </a:solidFill>
              <a:latin typeface="Arial" pitchFamily="-111" charset="0"/>
              <a:ea typeface="ＭＳ Ｐゴシック" pitchFamily="-111" charset="-128"/>
            </a:endParaRPr>
          </a:p>
        </p:txBody>
      </p:sp>
      <p:sp>
        <p:nvSpPr>
          <p:cNvPr id="34819" name="Rectangle 4"/>
          <p:cNvSpPr>
            <a:spLocks noChangeArrowheads="1"/>
          </p:cNvSpPr>
          <p:nvPr/>
        </p:nvSpPr>
        <p:spPr bwMode="auto">
          <a:xfrm>
            <a:off x="0" y="5842198"/>
            <a:ext cx="2590800" cy="708025"/>
          </a:xfrm>
          <a:prstGeom prst="rect">
            <a:avLst/>
          </a:prstGeom>
          <a:noFill/>
          <a:ln w="9525">
            <a:noFill/>
            <a:miter lim="800000"/>
            <a:headEnd/>
            <a:tailEnd/>
          </a:ln>
        </p:spPr>
        <p:txBody>
          <a:bodyPr>
            <a:prstTxWarp prst="textNoShape">
              <a:avLst/>
            </a:prstTxWarp>
            <a:spAutoFit/>
          </a:bodyPr>
          <a:lstStyle/>
          <a:p>
            <a:pPr>
              <a:defRPr/>
            </a:pPr>
            <a:r>
              <a:rPr lang="en-US" sz="2000" dirty="0">
                <a:solidFill>
                  <a:srgbClr val="0067AC"/>
                </a:solidFill>
                <a:latin typeface="Arial" pitchFamily="-111" charset="0"/>
                <a:ea typeface="ＭＳ Ｐゴシック" pitchFamily="-111" charset="-128"/>
                <a:cs typeface="ＭＳ Ｐゴシック" pitchFamily="-111" charset="-128"/>
              </a:rPr>
              <a:t>Relative to 1960-1990</a:t>
            </a:r>
          </a:p>
        </p:txBody>
      </p:sp>
      <p:sp>
        <p:nvSpPr>
          <p:cNvPr id="55300" name="TextBox 5"/>
          <p:cNvSpPr txBox="1">
            <a:spLocks noChangeArrowheads="1"/>
          </p:cNvSpPr>
          <p:nvPr/>
        </p:nvSpPr>
        <p:spPr bwMode="auto">
          <a:xfrm>
            <a:off x="3962400" y="6172200"/>
            <a:ext cx="2133600" cy="338138"/>
          </a:xfrm>
          <a:prstGeom prst="rect">
            <a:avLst/>
          </a:prstGeom>
          <a:noFill/>
          <a:ln w="9525">
            <a:noFill/>
            <a:miter lim="800000"/>
            <a:headEnd/>
            <a:tailEnd/>
          </a:ln>
        </p:spPr>
        <p:txBody>
          <a:bodyPr>
            <a:prstTxWarp prst="textNoShape">
              <a:avLst/>
            </a:prstTxWarp>
            <a:spAutoFit/>
          </a:bodyPr>
          <a:lstStyle/>
          <a:p>
            <a:r>
              <a:rPr lang="en-US" sz="1600">
                <a:solidFill>
                  <a:srgbClr val="FF0000"/>
                </a:solidFill>
              </a:rPr>
              <a:t>NOTE: Scale Reversed</a:t>
            </a:r>
          </a:p>
        </p:txBody>
      </p:sp>
      <p:pic>
        <p:nvPicPr>
          <p:cNvPr id="55301" name="Picture 3" descr="Untitled-1.jpg"/>
          <p:cNvPicPr>
            <a:picLocks noChangeAspect="1"/>
          </p:cNvPicPr>
          <p:nvPr/>
        </p:nvPicPr>
        <p:blipFill>
          <a:blip r:embed="rId2"/>
          <a:srcRect/>
          <a:stretch>
            <a:fillRect/>
          </a:stretch>
        </p:blipFill>
        <p:spPr bwMode="auto">
          <a:xfrm>
            <a:off x="3592324" y="1738386"/>
            <a:ext cx="5551676" cy="5119613"/>
          </a:xfrm>
          <a:prstGeom prst="rect">
            <a:avLst/>
          </a:prstGeom>
          <a:noFill/>
          <a:ln w="9525">
            <a:noFill/>
            <a:miter lim="800000"/>
            <a:headEnd/>
            <a:tailEnd/>
          </a:ln>
        </p:spPr>
      </p:pic>
      <p:sp>
        <p:nvSpPr>
          <p:cNvPr id="55302" name="Rectangle 6"/>
          <p:cNvSpPr>
            <a:spLocks noChangeArrowheads="1"/>
          </p:cNvSpPr>
          <p:nvPr/>
        </p:nvSpPr>
        <p:spPr bwMode="auto">
          <a:xfrm>
            <a:off x="0" y="2416482"/>
            <a:ext cx="2590800" cy="3090077"/>
          </a:xfrm>
          <a:prstGeom prst="rect">
            <a:avLst/>
          </a:prstGeom>
          <a:noFill/>
          <a:ln w="9525">
            <a:noFill/>
            <a:miter lim="800000"/>
            <a:headEnd/>
            <a:tailEnd/>
          </a:ln>
        </p:spPr>
        <p:txBody>
          <a:bodyPr>
            <a:prstTxWarp prst="textNoShape">
              <a:avLst/>
            </a:prstTxWarp>
            <a:spAutoFit/>
          </a:bodyPr>
          <a:lstStyle/>
          <a:p>
            <a:pPr>
              <a:lnSpc>
                <a:spcPct val="90000"/>
              </a:lnSpc>
            </a:pPr>
            <a:r>
              <a:rPr lang="en-US" sz="2400" b="1" dirty="0">
                <a:solidFill>
                  <a:srgbClr val="0067AC"/>
                </a:solidFill>
              </a:rPr>
              <a:t>Midwest: Increasing winter and spring precipitation, with drier summers</a:t>
            </a:r>
          </a:p>
          <a:p>
            <a:pPr>
              <a:lnSpc>
                <a:spcPct val="90000"/>
              </a:lnSpc>
            </a:pPr>
            <a:endParaRPr lang="en-US" sz="2400" b="1" dirty="0">
              <a:solidFill>
                <a:srgbClr val="0067AC"/>
              </a:solidFill>
            </a:endParaRPr>
          </a:p>
          <a:p>
            <a:pPr>
              <a:lnSpc>
                <a:spcPct val="90000"/>
              </a:lnSpc>
            </a:pPr>
            <a:r>
              <a:rPr lang="en-US" sz="2400" b="1" dirty="0">
                <a:solidFill>
                  <a:srgbClr val="0067AC"/>
                </a:solidFill>
              </a:rPr>
              <a:t>More frequent and intense periods of heavy rainfall</a:t>
            </a:r>
          </a:p>
        </p:txBody>
      </p:sp>
      <p:sp>
        <p:nvSpPr>
          <p:cNvPr id="7" name="TextBox 6"/>
          <p:cNvSpPr txBox="1"/>
          <p:nvPr/>
        </p:nvSpPr>
        <p:spPr>
          <a:xfrm>
            <a:off x="2359356" y="5250497"/>
            <a:ext cx="1232968" cy="1477328"/>
          </a:xfrm>
          <a:prstGeom prst="rect">
            <a:avLst/>
          </a:prstGeom>
          <a:noFill/>
        </p:spPr>
        <p:txBody>
          <a:bodyPr wrap="square" rtlCol="0">
            <a:spAutoFit/>
          </a:bodyPr>
          <a:lstStyle/>
          <a:p>
            <a:r>
              <a:rPr lang="en-US" dirty="0" err="1" smtClean="0">
                <a:solidFill>
                  <a:srgbClr val="FF0000"/>
                </a:solidFill>
              </a:rPr>
              <a:t>Unstippled</a:t>
            </a:r>
            <a:r>
              <a:rPr lang="en-US" dirty="0" smtClean="0">
                <a:solidFill>
                  <a:srgbClr val="FF0000"/>
                </a:solidFill>
              </a:rPr>
              <a:t> regions indicate reduced confidence </a:t>
            </a:r>
            <a:endParaRPr lang="en-US" dirty="0">
              <a:solidFill>
                <a:srgbClr val="FF0000"/>
              </a:solidFill>
            </a:endParaRPr>
          </a:p>
        </p:txBody>
      </p:sp>
      <p:sp>
        <p:nvSpPr>
          <p:cNvPr id="8" name="TextBox 7"/>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Title 1"/>
          <p:cNvSpPr>
            <a:spLocks noGrp="1"/>
          </p:cNvSpPr>
          <p:nvPr>
            <p:ph type="title"/>
          </p:nvPr>
        </p:nvSpPr>
        <p:spPr>
          <a:xfrm>
            <a:off x="468528" y="1146596"/>
            <a:ext cx="8218272" cy="1143000"/>
          </a:xfrm>
        </p:spPr>
        <p:txBody>
          <a:bodyPr>
            <a:normAutofit fontScale="90000"/>
          </a:bodyPr>
          <a:lstStyle/>
          <a:p>
            <a:pPr>
              <a:defRPr/>
            </a:pPr>
            <a:r>
              <a:rPr lang="en-US" sz="3600" b="1" dirty="0" smtClean="0">
                <a:ea typeface="ＭＳ Ｐゴシック" pitchFamily="-111" charset="-128"/>
                <a:cs typeface="ＭＳ Ｐゴシック" pitchFamily="-111" charset="-128"/>
              </a:rPr>
              <a:t>Extreme weather events become more common</a:t>
            </a:r>
          </a:p>
        </p:txBody>
      </p:sp>
      <p:sp>
        <p:nvSpPr>
          <p:cNvPr id="38915" name="Content Placeholder 2"/>
          <p:cNvSpPr>
            <a:spLocks noGrp="1"/>
          </p:cNvSpPr>
          <p:nvPr>
            <p:ph idx="1"/>
          </p:nvPr>
        </p:nvSpPr>
        <p:spPr>
          <a:xfrm>
            <a:off x="76200" y="2465798"/>
            <a:ext cx="8610600" cy="3806161"/>
          </a:xfrm>
        </p:spPr>
        <p:txBody>
          <a:bodyPr>
            <a:normAutofit/>
          </a:bodyPr>
          <a:lstStyle/>
          <a:p>
            <a:pPr>
              <a:buFont typeface="Arial" pitchFamily="-111" charset="0"/>
              <a:buChar char="•"/>
              <a:defRPr/>
            </a:pPr>
            <a:r>
              <a:rPr lang="en-US" sz="2000" b="1" dirty="0" smtClean="0">
                <a:ea typeface="ＭＳ Ｐゴシック" pitchFamily="-111" charset="-128"/>
                <a:cs typeface="ＭＳ Ｐゴシック" pitchFamily="-111" charset="-128"/>
              </a:rPr>
              <a:t>Events now considered rare will become commonplace.</a:t>
            </a:r>
          </a:p>
          <a:p>
            <a:pPr>
              <a:buFont typeface="Arial" pitchFamily="-111" charset="0"/>
              <a:buChar char="•"/>
              <a:defRPr/>
            </a:pPr>
            <a:r>
              <a:rPr lang="en-US" sz="2000" b="1" dirty="0" smtClean="0">
                <a:ea typeface="ＭＳ Ｐゴシック" pitchFamily="-111" charset="-128"/>
                <a:cs typeface="ＭＳ Ｐゴシック" pitchFamily="-111" charset="-128"/>
              </a:rPr>
              <a:t>Heat waves will likely become longer and more severe</a:t>
            </a:r>
          </a:p>
          <a:p>
            <a:pPr>
              <a:buFont typeface="Arial" pitchFamily="-111" charset="0"/>
              <a:buChar char="•"/>
              <a:defRPr/>
            </a:pPr>
            <a:r>
              <a:rPr lang="en-US" sz="2000" b="1" dirty="0" smtClean="0">
                <a:ea typeface="ＭＳ Ｐゴシック" pitchFamily="-111" charset="-128"/>
                <a:cs typeface="ＭＳ Ｐゴシック" pitchFamily="-111" charset="-128"/>
              </a:rPr>
              <a:t>Droughts are likely to become more frequent and severe in some regions</a:t>
            </a:r>
          </a:p>
          <a:p>
            <a:pPr>
              <a:buFont typeface="Arial" pitchFamily="-111" charset="0"/>
              <a:buChar char="•"/>
              <a:defRPr/>
            </a:pPr>
            <a:r>
              <a:rPr lang="en-US" sz="2000" b="1" dirty="0" smtClean="0">
                <a:ea typeface="ＭＳ Ｐゴシック" pitchFamily="-111" charset="-128"/>
                <a:cs typeface="ＭＳ Ｐゴシック" pitchFamily="-111" charset="-128"/>
              </a:rPr>
              <a:t>Likely increase in severe thunderstorms                                        (and perhaps in tornadoes).</a:t>
            </a:r>
          </a:p>
          <a:p>
            <a:pPr>
              <a:buFont typeface="Arial" pitchFamily="-111" charset="0"/>
              <a:buChar char="•"/>
              <a:defRPr/>
            </a:pPr>
            <a:r>
              <a:rPr lang="en-US" sz="2000" b="1" dirty="0" smtClean="0">
                <a:ea typeface="ＭＳ Ｐゴシック" pitchFamily="-111" charset="-128"/>
                <a:cs typeface="ＭＳ Ｐゴシック" pitchFamily="-111" charset="-128"/>
              </a:rPr>
              <a:t>Winter storm tracks are shifting </a:t>
            </a:r>
          </a:p>
          <a:p>
            <a:pPr>
              <a:buFont typeface="Wingdings" pitchFamily="-111" charset="2"/>
              <a:buNone/>
              <a:defRPr/>
            </a:pPr>
            <a:r>
              <a:rPr lang="en-US" sz="2000" b="1" dirty="0" smtClean="0">
                <a:ea typeface="ＭＳ Ｐゴシック" pitchFamily="-111" charset="-128"/>
                <a:cs typeface="ＭＳ Ｐゴシック" pitchFamily="-111" charset="-128"/>
              </a:rPr>
              <a:t>northward and the strongest storms  are </a:t>
            </a:r>
          </a:p>
          <a:p>
            <a:pPr>
              <a:buFont typeface="Wingdings" pitchFamily="-111" charset="2"/>
              <a:buNone/>
              <a:defRPr/>
            </a:pPr>
            <a:r>
              <a:rPr lang="en-US" sz="2000" b="1" dirty="0" smtClean="0">
                <a:ea typeface="ＭＳ Ｐゴシック" pitchFamily="-111" charset="-128"/>
                <a:cs typeface="ＭＳ Ｐゴシック" pitchFamily="-111" charset="-128"/>
              </a:rPr>
              <a:t>likely to become stronger and more </a:t>
            </a:r>
          </a:p>
          <a:p>
            <a:pPr>
              <a:buFont typeface="Wingdings" pitchFamily="-111" charset="2"/>
              <a:buNone/>
              <a:defRPr/>
            </a:pPr>
            <a:r>
              <a:rPr lang="en-US" sz="2000" b="1" dirty="0" smtClean="0">
                <a:ea typeface="ＭＳ Ｐゴシック" pitchFamily="-111" charset="-128"/>
                <a:cs typeface="ＭＳ Ｐゴシック" pitchFamily="-111" charset="-128"/>
              </a:rPr>
              <a:t>frequent.</a:t>
            </a:r>
          </a:p>
        </p:txBody>
      </p:sp>
      <p:pic>
        <p:nvPicPr>
          <p:cNvPr id="56324" name="Picture 3"/>
          <p:cNvPicPr>
            <a:picLocks noChangeAspect="1"/>
          </p:cNvPicPr>
          <p:nvPr/>
        </p:nvPicPr>
        <p:blipFill>
          <a:blip r:embed="rId3"/>
          <a:srcRect/>
          <a:stretch>
            <a:fillRect/>
          </a:stretch>
        </p:blipFill>
        <p:spPr bwMode="auto">
          <a:xfrm>
            <a:off x="5791200" y="3740150"/>
            <a:ext cx="3352800" cy="3117850"/>
          </a:xfrm>
          <a:prstGeom prst="rect">
            <a:avLst/>
          </a:prstGeom>
          <a:noFill/>
          <a:ln w="9525">
            <a:noFill/>
            <a:miter lim="800000"/>
            <a:headEnd/>
            <a:tailEnd/>
          </a:ln>
        </p:spPr>
      </p:pic>
      <p:sp>
        <p:nvSpPr>
          <p:cNvPr id="5" name="TextBox 4"/>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9"/>
          <p:cNvGrpSpPr>
            <a:grpSpLocks/>
          </p:cNvGrpSpPr>
          <p:nvPr/>
        </p:nvGrpSpPr>
        <p:grpSpPr bwMode="auto">
          <a:xfrm>
            <a:off x="2231672" y="1158925"/>
            <a:ext cx="6912328" cy="5699075"/>
            <a:chOff x="86" y="0"/>
            <a:chExt cx="5626" cy="4580"/>
          </a:xfrm>
        </p:grpSpPr>
        <p:pic>
          <p:nvPicPr>
            <p:cNvPr id="58371" name="Picture 4" descr="fl_1meter_lg"/>
            <p:cNvPicPr>
              <a:picLocks noChangeAspect="1" noChangeArrowheads="1"/>
            </p:cNvPicPr>
            <p:nvPr/>
          </p:nvPicPr>
          <p:blipFill>
            <a:blip r:embed="rId3"/>
            <a:srcRect/>
            <a:stretch>
              <a:fillRect/>
            </a:stretch>
          </p:blipFill>
          <p:spPr bwMode="auto">
            <a:xfrm>
              <a:off x="86" y="0"/>
              <a:ext cx="5626" cy="4580"/>
            </a:xfrm>
            <a:prstGeom prst="rect">
              <a:avLst/>
            </a:prstGeom>
            <a:noFill/>
            <a:ln w="9525">
              <a:noFill/>
              <a:miter lim="800000"/>
              <a:headEnd/>
              <a:tailEnd/>
            </a:ln>
          </p:spPr>
        </p:pic>
        <p:sp>
          <p:nvSpPr>
            <p:cNvPr id="58372" name="Text Box 8"/>
            <p:cNvSpPr txBox="1">
              <a:spLocks noChangeArrowheads="1"/>
            </p:cNvSpPr>
            <p:nvPr/>
          </p:nvSpPr>
          <p:spPr bwMode="auto">
            <a:xfrm>
              <a:off x="960" y="2736"/>
              <a:ext cx="2400" cy="965"/>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dirty="0">
                  <a:solidFill>
                    <a:schemeClr val="bg1"/>
                  </a:solidFill>
                </a:rPr>
                <a:t>1 meter will be hard to avoid, possibly within this century, just from thermal expansion and small glacier melt.</a:t>
              </a:r>
            </a:p>
          </p:txBody>
        </p:sp>
      </p:grpSp>
      <p:sp>
        <p:nvSpPr>
          <p:cNvPr id="5" name="TextBox 4"/>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2" name="Content Placeholder 2"/>
          <p:cNvSpPr>
            <a:spLocks noGrp="1"/>
          </p:cNvSpPr>
          <p:nvPr>
            <p:ph idx="4294967295"/>
          </p:nvPr>
        </p:nvSpPr>
        <p:spPr>
          <a:xfrm>
            <a:off x="152400" y="2143514"/>
            <a:ext cx="8382000" cy="4714486"/>
          </a:xfrm>
        </p:spPr>
        <p:txBody>
          <a:bodyPr>
            <a:normAutofit/>
          </a:bodyPr>
          <a:lstStyle/>
          <a:p>
            <a:pPr eaLnBrk="1" hangingPunct="1">
              <a:buFont typeface="Arial" pitchFamily="-111" charset="0"/>
              <a:buNone/>
              <a:defRPr/>
            </a:pPr>
            <a:r>
              <a:rPr lang="en-US" sz="2000" b="1" dirty="0" smtClean="0">
                <a:solidFill>
                  <a:srgbClr val="0067AC"/>
                </a:solidFill>
                <a:ea typeface="ＭＳ Ｐゴシック" pitchFamily="58" charset="-128"/>
              </a:rPr>
              <a:t>Temperature rise</a:t>
            </a:r>
          </a:p>
          <a:p>
            <a:pPr eaLnBrk="1" hangingPunct="1">
              <a:buFont typeface="Arial" pitchFamily="-111" charset="0"/>
              <a:buNone/>
              <a:defRPr/>
            </a:pPr>
            <a:r>
              <a:rPr lang="en-US" sz="2000" b="1" dirty="0" smtClean="0">
                <a:solidFill>
                  <a:srgbClr val="0067AC"/>
                </a:solidFill>
                <a:ea typeface="ＭＳ Ｐゴシック" pitchFamily="58" charset="-128"/>
              </a:rPr>
              <a:t>Sea-level rise</a:t>
            </a:r>
          </a:p>
          <a:p>
            <a:pPr eaLnBrk="1" hangingPunct="1">
              <a:buFont typeface="Arial" pitchFamily="-111" charset="0"/>
              <a:buNone/>
              <a:defRPr/>
            </a:pPr>
            <a:r>
              <a:rPr lang="en-US" sz="2000" b="1" dirty="0" smtClean="0">
                <a:solidFill>
                  <a:srgbClr val="0067AC"/>
                </a:solidFill>
                <a:ea typeface="ＭＳ Ｐゴシック" pitchFamily="58" charset="-128"/>
              </a:rPr>
              <a:t>Increase in heavy downpours</a:t>
            </a:r>
          </a:p>
          <a:p>
            <a:pPr eaLnBrk="1" hangingPunct="1">
              <a:buFont typeface="Arial" pitchFamily="-111" charset="0"/>
              <a:buNone/>
              <a:defRPr/>
            </a:pPr>
            <a:r>
              <a:rPr lang="en-US" sz="2000" b="1" dirty="0" smtClean="0">
                <a:solidFill>
                  <a:srgbClr val="0067AC"/>
                </a:solidFill>
                <a:ea typeface="ＭＳ Ｐゴシック" pitchFamily="58" charset="-128"/>
              </a:rPr>
              <a:t>Rapidly retreating glaciers</a:t>
            </a:r>
          </a:p>
          <a:p>
            <a:pPr eaLnBrk="1" hangingPunct="1">
              <a:buFont typeface="Arial" pitchFamily="-111" charset="0"/>
              <a:buNone/>
              <a:defRPr/>
            </a:pPr>
            <a:r>
              <a:rPr lang="en-US" sz="2000" b="1" dirty="0" smtClean="0">
                <a:solidFill>
                  <a:srgbClr val="0067AC"/>
                </a:solidFill>
                <a:ea typeface="ＭＳ Ｐゴシック" pitchFamily="58" charset="-128"/>
              </a:rPr>
              <a:t>Thawing permafrost</a:t>
            </a:r>
          </a:p>
          <a:p>
            <a:pPr eaLnBrk="1" hangingPunct="1">
              <a:buFont typeface="Arial" pitchFamily="-111" charset="0"/>
              <a:buNone/>
              <a:defRPr/>
            </a:pPr>
            <a:r>
              <a:rPr lang="en-US" sz="2000" b="1" dirty="0" smtClean="0">
                <a:solidFill>
                  <a:srgbClr val="0067AC"/>
                </a:solidFill>
                <a:ea typeface="ＭＳ Ｐゴシック" pitchFamily="58" charset="-128"/>
              </a:rPr>
              <a:t>Lengthening growing</a:t>
            </a:r>
            <a:br>
              <a:rPr lang="en-US" sz="2000" b="1" dirty="0" smtClean="0">
                <a:solidFill>
                  <a:srgbClr val="0067AC"/>
                </a:solidFill>
                <a:ea typeface="ＭＳ Ｐゴシック" pitchFamily="58" charset="-128"/>
              </a:rPr>
            </a:br>
            <a:r>
              <a:rPr lang="en-US" sz="2000" b="1" dirty="0" smtClean="0">
                <a:solidFill>
                  <a:srgbClr val="0067AC"/>
                </a:solidFill>
                <a:ea typeface="ＭＳ Ｐゴシック" pitchFamily="58" charset="-128"/>
              </a:rPr>
              <a:t>season</a:t>
            </a:r>
          </a:p>
          <a:p>
            <a:pPr eaLnBrk="1" hangingPunct="1">
              <a:buFont typeface="Arial" pitchFamily="-111" charset="0"/>
              <a:buNone/>
              <a:defRPr/>
            </a:pPr>
            <a:r>
              <a:rPr lang="en-US" sz="2000" b="1" dirty="0" smtClean="0">
                <a:solidFill>
                  <a:srgbClr val="0067AC"/>
                </a:solidFill>
                <a:ea typeface="ＭＳ Ｐゴシック" pitchFamily="58" charset="-128"/>
              </a:rPr>
              <a:t>Lengthening ice-free season</a:t>
            </a:r>
            <a:br>
              <a:rPr lang="en-US" sz="2000" b="1" dirty="0" smtClean="0">
                <a:solidFill>
                  <a:srgbClr val="0067AC"/>
                </a:solidFill>
                <a:ea typeface="ＭＳ Ｐゴシック" pitchFamily="58" charset="-128"/>
              </a:rPr>
            </a:br>
            <a:r>
              <a:rPr lang="en-US" sz="2000" b="1" dirty="0" smtClean="0">
                <a:solidFill>
                  <a:srgbClr val="0067AC"/>
                </a:solidFill>
                <a:ea typeface="ＭＳ Ｐゴシック" pitchFamily="58" charset="-128"/>
              </a:rPr>
              <a:t>in the ocean and on lakes</a:t>
            </a:r>
            <a:br>
              <a:rPr lang="en-US" sz="2000" b="1" dirty="0" smtClean="0">
                <a:solidFill>
                  <a:srgbClr val="0067AC"/>
                </a:solidFill>
                <a:ea typeface="ＭＳ Ｐゴシック" pitchFamily="58" charset="-128"/>
              </a:rPr>
            </a:br>
            <a:r>
              <a:rPr lang="en-US" sz="2000" b="1" dirty="0" smtClean="0">
                <a:solidFill>
                  <a:srgbClr val="0067AC"/>
                </a:solidFill>
                <a:ea typeface="ＭＳ Ｐゴシック" pitchFamily="58" charset="-128"/>
              </a:rPr>
              <a:t>and rivers</a:t>
            </a:r>
          </a:p>
          <a:p>
            <a:pPr eaLnBrk="1" hangingPunct="1">
              <a:buFont typeface="Arial" pitchFamily="-111" charset="0"/>
              <a:buNone/>
              <a:defRPr/>
            </a:pPr>
            <a:r>
              <a:rPr lang="en-US" sz="2000" b="1" dirty="0" smtClean="0">
                <a:solidFill>
                  <a:srgbClr val="0067AC"/>
                </a:solidFill>
                <a:ea typeface="ＭＳ Ｐゴシック" pitchFamily="58" charset="-128"/>
              </a:rPr>
              <a:t>Earlier snowmelt</a:t>
            </a:r>
          </a:p>
          <a:p>
            <a:pPr eaLnBrk="1" hangingPunct="1">
              <a:buFont typeface="Arial" pitchFamily="-111" charset="0"/>
              <a:buNone/>
              <a:defRPr/>
            </a:pPr>
            <a:r>
              <a:rPr lang="en-US" sz="2000" b="1" dirty="0" smtClean="0">
                <a:solidFill>
                  <a:srgbClr val="0067AC"/>
                </a:solidFill>
                <a:ea typeface="ＭＳ Ｐゴシック" pitchFamily="58" charset="-128"/>
              </a:rPr>
              <a:t>Changes in river flows</a:t>
            </a:r>
          </a:p>
          <a:p>
            <a:pPr eaLnBrk="1" hangingPunct="1">
              <a:buFont typeface="Arial" pitchFamily="-111" charset="0"/>
              <a:buNone/>
              <a:defRPr/>
            </a:pPr>
            <a:r>
              <a:rPr lang="en-US" sz="2000" b="1" dirty="0" smtClean="0">
                <a:solidFill>
                  <a:srgbClr val="0067AC"/>
                </a:solidFill>
                <a:ea typeface="ＭＳ Ｐゴシック" pitchFamily="58" charset="-128"/>
              </a:rPr>
              <a:t>Plants blooming earlier; animals, birds and fish moving northward</a:t>
            </a:r>
          </a:p>
          <a:p>
            <a:pPr eaLnBrk="1" hangingPunct="1">
              <a:buFont typeface="Arial" pitchFamily="-111" charset="0"/>
              <a:buNone/>
              <a:defRPr/>
            </a:pPr>
            <a:endParaRPr lang="en-US" sz="2300" b="1" dirty="0" smtClean="0">
              <a:solidFill>
                <a:srgbClr val="DAF3FE"/>
              </a:solidFill>
              <a:ea typeface="ＭＳ Ｐゴシック" pitchFamily="58" charset="-128"/>
            </a:endParaRPr>
          </a:p>
        </p:txBody>
      </p:sp>
      <p:sp>
        <p:nvSpPr>
          <p:cNvPr id="23560" name="TextBox 6"/>
          <p:cNvSpPr txBox="1">
            <a:spLocks noChangeArrowheads="1"/>
          </p:cNvSpPr>
          <p:nvPr/>
        </p:nvSpPr>
        <p:spPr bwMode="auto">
          <a:xfrm>
            <a:off x="0" y="1065601"/>
            <a:ext cx="8991600" cy="1077913"/>
          </a:xfrm>
          <a:prstGeom prst="rect">
            <a:avLst/>
          </a:prstGeom>
          <a:noFill/>
          <a:ln w="9525">
            <a:noFill/>
            <a:miter lim="800000"/>
            <a:headEnd/>
            <a:tailEnd/>
          </a:ln>
        </p:spPr>
        <p:txBody>
          <a:bodyPr>
            <a:prstTxWarp prst="textNoShape">
              <a:avLst/>
            </a:prstTxWarp>
            <a:spAutoFit/>
          </a:bodyPr>
          <a:lstStyle/>
          <a:p>
            <a:pPr algn="ctr">
              <a:defRPr/>
            </a:pPr>
            <a:r>
              <a:rPr lang="en-US" sz="3200" b="1" dirty="0">
                <a:solidFill>
                  <a:srgbClr val="0067AC"/>
                </a:solidFill>
                <a:effectLst>
                  <a:outerShdw blurRad="38100" dist="38100" dir="2700000" algn="tl">
                    <a:srgbClr val="DDDDDD"/>
                  </a:outerShdw>
                </a:effectLst>
                <a:latin typeface="Arial" pitchFamily="-107" charset="0"/>
                <a:ea typeface="Arial" pitchFamily="-107" charset="0"/>
                <a:cs typeface="Arial" pitchFamily="-107" charset="0"/>
              </a:rPr>
              <a:t>Climate changes are underway in the U.S. and are projected to grow</a:t>
            </a:r>
          </a:p>
        </p:txBody>
      </p:sp>
      <p:pic>
        <p:nvPicPr>
          <p:cNvPr id="11" name="Picture 2" descr="Increases-in-heavy-precip_PAGE-32.gif"/>
          <p:cNvPicPr>
            <a:picLocks noChangeAspect="1"/>
          </p:cNvPicPr>
          <p:nvPr/>
        </p:nvPicPr>
        <p:blipFill>
          <a:blip r:embed="rId3"/>
          <a:srcRect l="4576" t="3703" r="3030" b="2864"/>
          <a:stretch>
            <a:fillRect/>
          </a:stretch>
        </p:blipFill>
        <p:spPr bwMode="auto">
          <a:xfrm>
            <a:off x="4495800" y="2143514"/>
            <a:ext cx="4487863" cy="4094163"/>
          </a:xfrm>
          <a:prstGeom prst="rect">
            <a:avLst/>
          </a:prstGeom>
          <a:solidFill>
            <a:schemeClr val="bg1"/>
          </a:solidFill>
          <a:ln w="28575">
            <a:solidFill>
              <a:schemeClr val="tx2">
                <a:lumMod val="40000"/>
                <a:lumOff val="60000"/>
              </a:schemeClr>
            </a:solidFill>
            <a:miter lim="800000"/>
            <a:headEnd/>
            <a:tailEnd/>
          </a:ln>
        </p:spPr>
      </p:pic>
      <p:sp>
        <p:nvSpPr>
          <p:cNvPr id="5" name="TextBox 4"/>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0418" name="Picture 9" descr="report-icons.png"/>
          <p:cNvPicPr>
            <a:picLocks noChangeAspect="1"/>
          </p:cNvPicPr>
          <p:nvPr/>
        </p:nvPicPr>
        <p:blipFill>
          <a:blip r:embed="rId2"/>
          <a:srcRect l="3333" t="9232" r="42500" b="12308"/>
          <a:stretch>
            <a:fillRect/>
          </a:stretch>
        </p:blipFill>
        <p:spPr bwMode="auto">
          <a:xfrm>
            <a:off x="489179" y="2206889"/>
            <a:ext cx="7725085" cy="2020541"/>
          </a:xfrm>
          <a:prstGeom prst="rect">
            <a:avLst/>
          </a:prstGeom>
          <a:noFill/>
          <a:ln w="9525">
            <a:noFill/>
            <a:miter lim="800000"/>
            <a:headEnd/>
            <a:tailEnd/>
          </a:ln>
        </p:spPr>
      </p:pic>
      <p:pic>
        <p:nvPicPr>
          <p:cNvPr id="60419" name="Picture 9" descr="report-icons.png"/>
          <p:cNvPicPr>
            <a:picLocks noChangeAspect="1"/>
          </p:cNvPicPr>
          <p:nvPr/>
        </p:nvPicPr>
        <p:blipFill>
          <a:blip r:embed="rId2"/>
          <a:srcRect l="56667" t="13846" r="3333" b="12308"/>
          <a:stretch>
            <a:fillRect/>
          </a:stretch>
        </p:blipFill>
        <p:spPr bwMode="auto">
          <a:xfrm>
            <a:off x="1981201" y="4695905"/>
            <a:ext cx="5074203" cy="1691401"/>
          </a:xfrm>
          <a:prstGeom prst="rect">
            <a:avLst/>
          </a:prstGeom>
          <a:noFill/>
          <a:ln w="9525">
            <a:noFill/>
            <a:miter lim="800000"/>
            <a:headEnd/>
            <a:tailEnd/>
          </a:ln>
        </p:spPr>
      </p:pic>
      <p:sp>
        <p:nvSpPr>
          <p:cNvPr id="5" name="TextBox 4"/>
          <p:cNvSpPr txBox="1"/>
          <p:nvPr/>
        </p:nvSpPr>
        <p:spPr>
          <a:xfrm>
            <a:off x="0" y="1084951"/>
            <a:ext cx="9144000" cy="954107"/>
          </a:xfrm>
          <a:prstGeom prst="rect">
            <a:avLst/>
          </a:prstGeom>
          <a:noFill/>
        </p:spPr>
        <p:txBody>
          <a:bodyPr wrap="square">
            <a:prstTxWarp prst="textNoShape">
              <a:avLst/>
            </a:prstTxWarp>
            <a:spAutoFit/>
          </a:bodyPr>
          <a:lstStyle/>
          <a:p>
            <a:pPr algn="ctr">
              <a:defRPr/>
            </a:pPr>
            <a:r>
              <a:rPr lang="en-US" sz="2800" b="1" dirty="0">
                <a:solidFill>
                  <a:srgbClr val="0067AC"/>
                </a:solidFill>
                <a:effectLst>
                  <a:outerShdw blurRad="38100" dist="38100" dir="2700000" algn="tl">
                    <a:srgbClr val="000000">
                      <a:alpha val="43137"/>
                    </a:srgbClr>
                  </a:outerShdw>
                </a:effectLst>
                <a:latin typeface="Arial" pitchFamily="31" charset="0"/>
                <a:ea typeface="ＭＳ Ｐゴシック" pitchFamily="31" charset="-128"/>
                <a:cs typeface="ＭＳ Ｐゴシック" pitchFamily="31" charset="-128"/>
              </a:rPr>
              <a:t>Widespread climate-related impacts are occurring now and are expected to increase</a:t>
            </a:r>
            <a:endParaRPr lang="en-US" sz="2800" dirty="0">
              <a:solidFill>
                <a:srgbClr val="0067AC"/>
              </a:solidFill>
              <a:effectLst>
                <a:outerShdw blurRad="38100" dist="38100" dir="2700000" algn="tl">
                  <a:srgbClr val="000000">
                    <a:alpha val="43137"/>
                  </a:srgbClr>
                </a:outerShdw>
              </a:effectLst>
              <a:latin typeface="Arial" pitchFamily="31" charset="0"/>
              <a:ea typeface="ＭＳ Ｐゴシック" pitchFamily="31" charset="-128"/>
              <a:cs typeface="ＭＳ Ｐゴシック" pitchFamily="31" charset="-128"/>
            </a:endParaRPr>
          </a:p>
        </p:txBody>
      </p:sp>
      <p:sp>
        <p:nvSpPr>
          <p:cNvPr id="6" name="TextBox 5"/>
          <p:cNvSpPr txBox="1"/>
          <p:nvPr/>
        </p:nvSpPr>
        <p:spPr>
          <a:xfrm>
            <a:off x="341223" y="4227430"/>
            <a:ext cx="2207013" cy="369332"/>
          </a:xfrm>
          <a:prstGeom prst="rect">
            <a:avLst/>
          </a:prstGeom>
          <a:noFill/>
        </p:spPr>
        <p:txBody>
          <a:bodyPr wrap="square">
            <a:spAutoFit/>
          </a:bodyPr>
          <a:lstStyle/>
          <a:p>
            <a:pPr algn="ctr">
              <a:defRPr/>
            </a:pPr>
            <a:r>
              <a:rPr lang="en-US" dirty="0">
                <a:solidFill>
                  <a:srgbClr val="0067AC"/>
                </a:solidFill>
                <a:ea typeface="ＭＳ Ｐゴシック" pitchFamily="-111" charset="-128"/>
                <a:cs typeface="ＭＳ Ｐゴシック" pitchFamily="-111" charset="-128"/>
              </a:rPr>
              <a:t>Water Resources</a:t>
            </a:r>
          </a:p>
        </p:txBody>
      </p:sp>
      <p:sp>
        <p:nvSpPr>
          <p:cNvPr id="60422" name="TextBox 6"/>
          <p:cNvSpPr txBox="1">
            <a:spLocks noChangeArrowheads="1"/>
          </p:cNvSpPr>
          <p:nvPr/>
        </p:nvSpPr>
        <p:spPr bwMode="auto">
          <a:xfrm>
            <a:off x="1981201" y="4227430"/>
            <a:ext cx="2707868" cy="369332"/>
          </a:xfrm>
          <a:prstGeom prst="rect">
            <a:avLst/>
          </a:prstGeom>
          <a:noFill/>
          <a:ln w="9525">
            <a:noFill/>
            <a:miter lim="800000"/>
            <a:headEnd/>
            <a:tailEnd/>
          </a:ln>
        </p:spPr>
        <p:txBody>
          <a:bodyPr wrap="square">
            <a:prstTxWarp prst="textNoShape">
              <a:avLst/>
            </a:prstTxWarp>
            <a:spAutoFit/>
          </a:bodyPr>
          <a:lstStyle/>
          <a:p>
            <a:pPr algn="ctr"/>
            <a:r>
              <a:rPr lang="en-US" dirty="0">
                <a:solidFill>
                  <a:srgbClr val="0067AC"/>
                </a:solidFill>
              </a:rPr>
              <a:t>Energy Supply</a:t>
            </a:r>
            <a:r>
              <a:rPr lang="en-US" dirty="0" smtClean="0">
                <a:solidFill>
                  <a:srgbClr val="0067AC"/>
                </a:solidFill>
              </a:rPr>
              <a:t> &amp; </a:t>
            </a:r>
            <a:r>
              <a:rPr lang="en-US" dirty="0">
                <a:solidFill>
                  <a:srgbClr val="0067AC"/>
                </a:solidFill>
              </a:rPr>
              <a:t>Use</a:t>
            </a:r>
          </a:p>
        </p:txBody>
      </p:sp>
      <p:sp>
        <p:nvSpPr>
          <p:cNvPr id="60423" name="TextBox 7"/>
          <p:cNvSpPr txBox="1">
            <a:spLocks noChangeArrowheads="1"/>
          </p:cNvSpPr>
          <p:nvPr/>
        </p:nvSpPr>
        <p:spPr bwMode="auto">
          <a:xfrm>
            <a:off x="4388404" y="4227430"/>
            <a:ext cx="1981200" cy="369332"/>
          </a:xfrm>
          <a:prstGeom prst="rect">
            <a:avLst/>
          </a:prstGeom>
          <a:noFill/>
          <a:ln w="9525">
            <a:noFill/>
            <a:miter lim="800000"/>
            <a:headEnd/>
            <a:tailEnd/>
          </a:ln>
        </p:spPr>
        <p:txBody>
          <a:bodyPr>
            <a:prstTxWarp prst="textNoShape">
              <a:avLst/>
            </a:prstTxWarp>
            <a:spAutoFit/>
          </a:bodyPr>
          <a:lstStyle/>
          <a:p>
            <a:pPr algn="ctr"/>
            <a:r>
              <a:rPr lang="en-US" dirty="0">
                <a:solidFill>
                  <a:srgbClr val="0067AC"/>
                </a:solidFill>
              </a:rPr>
              <a:t>Transportation</a:t>
            </a:r>
          </a:p>
        </p:txBody>
      </p:sp>
      <p:sp>
        <p:nvSpPr>
          <p:cNvPr id="60424" name="TextBox 8"/>
          <p:cNvSpPr txBox="1">
            <a:spLocks noChangeArrowheads="1"/>
          </p:cNvSpPr>
          <p:nvPr/>
        </p:nvSpPr>
        <p:spPr bwMode="auto">
          <a:xfrm>
            <a:off x="6369604" y="4227430"/>
            <a:ext cx="1676400" cy="369332"/>
          </a:xfrm>
          <a:prstGeom prst="rect">
            <a:avLst/>
          </a:prstGeom>
          <a:noFill/>
          <a:ln w="9525">
            <a:noFill/>
            <a:miter lim="800000"/>
            <a:headEnd/>
            <a:tailEnd/>
          </a:ln>
        </p:spPr>
        <p:txBody>
          <a:bodyPr>
            <a:prstTxWarp prst="textNoShape">
              <a:avLst/>
            </a:prstTxWarp>
            <a:spAutoFit/>
          </a:bodyPr>
          <a:lstStyle/>
          <a:p>
            <a:pPr algn="ctr"/>
            <a:r>
              <a:rPr lang="en-US" dirty="0">
                <a:solidFill>
                  <a:srgbClr val="0067AC"/>
                </a:solidFill>
              </a:rPr>
              <a:t>Agriculture</a:t>
            </a:r>
          </a:p>
        </p:txBody>
      </p:sp>
      <p:sp>
        <p:nvSpPr>
          <p:cNvPr id="60425" name="TextBox 9"/>
          <p:cNvSpPr txBox="1">
            <a:spLocks noChangeArrowheads="1"/>
          </p:cNvSpPr>
          <p:nvPr/>
        </p:nvSpPr>
        <p:spPr bwMode="auto">
          <a:xfrm>
            <a:off x="1859996" y="6488668"/>
            <a:ext cx="1752600" cy="369332"/>
          </a:xfrm>
          <a:prstGeom prst="rect">
            <a:avLst/>
          </a:prstGeom>
          <a:noFill/>
          <a:ln w="9525">
            <a:noFill/>
            <a:miter lim="800000"/>
            <a:headEnd/>
            <a:tailEnd/>
          </a:ln>
        </p:spPr>
        <p:txBody>
          <a:bodyPr>
            <a:prstTxWarp prst="textNoShape">
              <a:avLst/>
            </a:prstTxWarp>
            <a:spAutoFit/>
          </a:bodyPr>
          <a:lstStyle/>
          <a:p>
            <a:pPr algn="ctr"/>
            <a:r>
              <a:rPr lang="en-US" dirty="0">
                <a:solidFill>
                  <a:srgbClr val="0067AC"/>
                </a:solidFill>
              </a:rPr>
              <a:t>Ecosystems</a:t>
            </a:r>
          </a:p>
        </p:txBody>
      </p:sp>
      <p:sp>
        <p:nvSpPr>
          <p:cNvPr id="60426" name="TextBox 10"/>
          <p:cNvSpPr txBox="1">
            <a:spLocks noChangeArrowheads="1"/>
          </p:cNvSpPr>
          <p:nvPr/>
        </p:nvSpPr>
        <p:spPr bwMode="auto">
          <a:xfrm>
            <a:off x="3850869" y="6488668"/>
            <a:ext cx="1676400" cy="369332"/>
          </a:xfrm>
          <a:prstGeom prst="rect">
            <a:avLst/>
          </a:prstGeom>
          <a:noFill/>
          <a:ln w="9525">
            <a:noFill/>
            <a:miter lim="800000"/>
            <a:headEnd/>
            <a:tailEnd/>
          </a:ln>
        </p:spPr>
        <p:txBody>
          <a:bodyPr>
            <a:prstTxWarp prst="textNoShape">
              <a:avLst/>
            </a:prstTxWarp>
            <a:spAutoFit/>
          </a:bodyPr>
          <a:lstStyle/>
          <a:p>
            <a:r>
              <a:rPr lang="en-US" dirty="0">
                <a:solidFill>
                  <a:srgbClr val="0067AC"/>
                </a:solidFill>
              </a:rPr>
              <a:t>Human Health</a:t>
            </a:r>
          </a:p>
        </p:txBody>
      </p:sp>
      <p:sp>
        <p:nvSpPr>
          <p:cNvPr id="60427" name="TextBox 11"/>
          <p:cNvSpPr txBox="1">
            <a:spLocks noChangeArrowheads="1"/>
          </p:cNvSpPr>
          <p:nvPr/>
        </p:nvSpPr>
        <p:spPr bwMode="auto">
          <a:xfrm>
            <a:off x="5379004" y="6488668"/>
            <a:ext cx="1676400" cy="369332"/>
          </a:xfrm>
          <a:prstGeom prst="rect">
            <a:avLst/>
          </a:prstGeom>
          <a:noFill/>
          <a:ln w="9525">
            <a:noFill/>
            <a:miter lim="800000"/>
            <a:headEnd/>
            <a:tailEnd/>
          </a:ln>
        </p:spPr>
        <p:txBody>
          <a:bodyPr>
            <a:prstTxWarp prst="textNoShape">
              <a:avLst/>
            </a:prstTxWarp>
            <a:spAutoFit/>
          </a:bodyPr>
          <a:lstStyle/>
          <a:p>
            <a:pPr algn="ctr"/>
            <a:r>
              <a:rPr lang="en-US" dirty="0">
                <a:solidFill>
                  <a:srgbClr val="0067AC"/>
                </a:solidFill>
              </a:rPr>
              <a:t>Society</a:t>
            </a:r>
          </a:p>
        </p:txBody>
      </p:sp>
      <p:sp>
        <p:nvSpPr>
          <p:cNvPr id="12" name="TextBox 11"/>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4994" name="Picture 2" descr="IA_frost_free_days_1893.gif"/>
          <p:cNvPicPr>
            <a:picLocks noChangeAspect="1"/>
          </p:cNvPicPr>
          <p:nvPr/>
        </p:nvPicPr>
        <p:blipFill>
          <a:blip r:embed="rId2"/>
          <a:srcRect/>
          <a:stretch>
            <a:fillRect/>
          </a:stretch>
        </p:blipFill>
        <p:spPr bwMode="auto">
          <a:xfrm>
            <a:off x="0" y="2034282"/>
            <a:ext cx="9144000" cy="4823717"/>
          </a:xfrm>
          <a:prstGeom prst="rect">
            <a:avLst/>
          </a:prstGeom>
          <a:noFill/>
          <a:ln w="9525">
            <a:noFill/>
            <a:miter lim="800000"/>
            <a:headEnd/>
            <a:tailEnd/>
          </a:ln>
        </p:spPr>
      </p:pic>
      <p:sp>
        <p:nvSpPr>
          <p:cNvPr id="84995" name="TextBox 3"/>
          <p:cNvSpPr txBox="1">
            <a:spLocks noChangeArrowheads="1"/>
          </p:cNvSpPr>
          <p:nvPr/>
        </p:nvSpPr>
        <p:spPr bwMode="auto">
          <a:xfrm>
            <a:off x="1178769" y="1326257"/>
            <a:ext cx="6661549" cy="707886"/>
          </a:xfrm>
          <a:prstGeom prst="rect">
            <a:avLst/>
          </a:prstGeom>
          <a:noFill/>
          <a:ln w="9525">
            <a:noFill/>
            <a:miter lim="800000"/>
            <a:headEnd/>
            <a:tailEnd/>
          </a:ln>
        </p:spPr>
        <p:txBody>
          <a:bodyPr wrap="none">
            <a:prstTxWarp prst="textNoShape">
              <a:avLst/>
            </a:prstTxWarp>
            <a:spAutoFit/>
          </a:bodyPr>
          <a:lstStyle/>
          <a:p>
            <a:r>
              <a:rPr lang="en-US" sz="4000" b="1" dirty="0" smtClean="0">
                <a:solidFill>
                  <a:srgbClr val="000090"/>
                </a:solidFill>
                <a:ea typeface="Arial" pitchFamily="29" charset="0"/>
                <a:cs typeface="Arial" pitchFamily="29" charset="0"/>
              </a:rPr>
              <a:t>Iowa State</a:t>
            </a:r>
            <a:r>
              <a:rPr lang="en-US" sz="4000" b="1" dirty="0">
                <a:solidFill>
                  <a:srgbClr val="000090"/>
                </a:solidFill>
                <a:ea typeface="Arial" pitchFamily="29" charset="0"/>
                <a:cs typeface="Arial" pitchFamily="29" charset="0"/>
              </a:rPr>
              <a:t>-Wide Average Data</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1922" name="Picture 2" descr="dsm_tmax_1975_ge100F"/>
          <p:cNvPicPr>
            <a:picLocks noChangeAspect="1" noChangeArrowheads="1"/>
          </p:cNvPicPr>
          <p:nvPr/>
        </p:nvPicPr>
        <p:blipFill>
          <a:blip r:embed="rId3"/>
          <a:srcRect/>
          <a:stretch>
            <a:fillRect/>
          </a:stretch>
        </p:blipFill>
        <p:spPr bwMode="auto">
          <a:xfrm>
            <a:off x="0" y="1981200"/>
            <a:ext cx="9144000" cy="4876800"/>
          </a:xfrm>
          <a:prstGeom prst="rect">
            <a:avLst/>
          </a:prstGeom>
          <a:noFill/>
          <a:ln w="9525">
            <a:noFill/>
            <a:miter lim="800000"/>
            <a:headEnd/>
            <a:tailEnd/>
          </a:ln>
        </p:spPr>
      </p:pic>
      <p:sp>
        <p:nvSpPr>
          <p:cNvPr id="81923" name="TextBox 2"/>
          <p:cNvSpPr txBox="1">
            <a:spLocks noChangeArrowheads="1"/>
          </p:cNvSpPr>
          <p:nvPr/>
        </p:nvSpPr>
        <p:spPr bwMode="auto">
          <a:xfrm>
            <a:off x="1524000" y="1273175"/>
            <a:ext cx="5435252" cy="707886"/>
          </a:xfrm>
          <a:prstGeom prst="rect">
            <a:avLst/>
          </a:prstGeom>
          <a:noFill/>
          <a:ln w="9525">
            <a:noFill/>
            <a:miter lim="800000"/>
            <a:headEnd/>
            <a:tailEnd/>
          </a:ln>
        </p:spPr>
        <p:txBody>
          <a:bodyPr wrap="none">
            <a:prstTxWarp prst="textNoShape">
              <a:avLst/>
            </a:prstTxWarp>
            <a:spAutoFit/>
          </a:bodyPr>
          <a:lstStyle/>
          <a:p>
            <a:r>
              <a:rPr lang="en-US" sz="4000" b="1" dirty="0">
                <a:solidFill>
                  <a:schemeClr val="bg1"/>
                </a:solidFill>
                <a:ea typeface="Arial" pitchFamily="-112" charset="0"/>
                <a:cs typeface="Arial" pitchFamily="-112" charset="0"/>
              </a:rPr>
              <a:t>Des Moines Airport Data</a:t>
            </a:r>
          </a:p>
        </p:txBody>
      </p:sp>
      <p:sp>
        <p:nvSpPr>
          <p:cNvPr id="81924" name="TextBox 3"/>
          <p:cNvSpPr txBox="1">
            <a:spLocks noChangeArrowheads="1"/>
          </p:cNvSpPr>
          <p:nvPr/>
        </p:nvSpPr>
        <p:spPr bwMode="auto">
          <a:xfrm>
            <a:off x="1371600" y="3045233"/>
            <a:ext cx="1143000" cy="369888"/>
          </a:xfrm>
          <a:prstGeom prst="rect">
            <a:avLst/>
          </a:prstGeom>
          <a:solidFill>
            <a:schemeClr val="bg1"/>
          </a:solidFill>
          <a:ln w="9525">
            <a:noFill/>
            <a:miter lim="800000"/>
            <a:headEnd/>
            <a:tailEnd/>
          </a:ln>
        </p:spPr>
        <p:txBody>
          <a:bodyPr>
            <a:prstTxWarp prst="textNoShape">
              <a:avLst/>
            </a:prstTxWarp>
            <a:spAutoFit/>
          </a:bodyPr>
          <a:lstStyle/>
          <a:p>
            <a:r>
              <a:rPr lang="en-US" sz="1800" dirty="0"/>
              <a:t>1983:  13</a:t>
            </a:r>
          </a:p>
        </p:txBody>
      </p:sp>
      <p:sp>
        <p:nvSpPr>
          <p:cNvPr id="81925" name="TextBox 4"/>
          <p:cNvSpPr txBox="1">
            <a:spLocks noChangeArrowheads="1"/>
          </p:cNvSpPr>
          <p:nvPr/>
        </p:nvSpPr>
        <p:spPr bwMode="auto">
          <a:xfrm>
            <a:off x="3467100" y="3230177"/>
            <a:ext cx="1143000" cy="369888"/>
          </a:xfrm>
          <a:prstGeom prst="rect">
            <a:avLst/>
          </a:prstGeom>
          <a:solidFill>
            <a:schemeClr val="bg1"/>
          </a:solidFill>
          <a:ln w="9525">
            <a:noFill/>
            <a:miter lim="800000"/>
            <a:headEnd/>
            <a:tailEnd/>
          </a:ln>
        </p:spPr>
        <p:txBody>
          <a:bodyPr>
            <a:prstTxWarp prst="textNoShape">
              <a:avLst/>
            </a:prstTxWarp>
            <a:spAutoFit/>
          </a:bodyPr>
          <a:lstStyle/>
          <a:p>
            <a:r>
              <a:rPr lang="en-US" sz="1800" dirty="0"/>
              <a:t>1988:  10</a:t>
            </a:r>
          </a:p>
        </p:txBody>
      </p:sp>
      <p:sp>
        <p:nvSpPr>
          <p:cNvPr id="81926" name="TextBox 5"/>
          <p:cNvSpPr txBox="1">
            <a:spLocks noChangeArrowheads="1"/>
          </p:cNvSpPr>
          <p:nvPr/>
        </p:nvSpPr>
        <p:spPr bwMode="auto">
          <a:xfrm>
            <a:off x="7315200" y="4880207"/>
            <a:ext cx="1143000" cy="369888"/>
          </a:xfrm>
          <a:prstGeom prst="rect">
            <a:avLst/>
          </a:prstGeom>
          <a:solidFill>
            <a:schemeClr val="bg1"/>
          </a:solidFill>
          <a:ln w="9525">
            <a:noFill/>
            <a:miter lim="800000"/>
            <a:headEnd/>
            <a:tailEnd/>
          </a:ln>
        </p:spPr>
        <p:txBody>
          <a:bodyPr>
            <a:prstTxWarp prst="textNoShape">
              <a:avLst/>
            </a:prstTxWarp>
            <a:spAutoFit/>
          </a:bodyPr>
          <a:lstStyle/>
          <a:p>
            <a:r>
              <a:rPr lang="en-US" sz="1800" dirty="0"/>
              <a:t>2009:  0</a:t>
            </a:r>
          </a:p>
        </p:txBody>
      </p:sp>
      <p:cxnSp>
        <p:nvCxnSpPr>
          <p:cNvPr id="81927" name="Straight Arrow Connector 6"/>
          <p:cNvCxnSpPr>
            <a:cxnSpLocks noChangeShapeType="1"/>
          </p:cNvCxnSpPr>
          <p:nvPr/>
        </p:nvCxnSpPr>
        <p:spPr bwMode="auto">
          <a:xfrm rot="16200000" flipH="1">
            <a:off x="7962900" y="5669195"/>
            <a:ext cx="990600" cy="152400"/>
          </a:xfrm>
          <a:prstGeom prst="straightConnector1">
            <a:avLst/>
          </a:prstGeom>
          <a:noFill/>
          <a:ln w="28575">
            <a:solidFill>
              <a:srgbClr val="000000"/>
            </a:solidFill>
            <a:round/>
            <a:headEnd/>
            <a:tailEnd type="arrow" w="med" len="med"/>
          </a:ln>
        </p:spPr>
      </p:cxnSp>
      <p:sp>
        <p:nvSpPr>
          <p:cNvPr id="10" name="TextBox 3"/>
          <p:cNvSpPr txBox="1">
            <a:spLocks noChangeArrowheads="1"/>
          </p:cNvSpPr>
          <p:nvPr/>
        </p:nvSpPr>
        <p:spPr bwMode="auto">
          <a:xfrm>
            <a:off x="952500" y="3748319"/>
            <a:ext cx="1143000" cy="369888"/>
          </a:xfrm>
          <a:prstGeom prst="rect">
            <a:avLst/>
          </a:prstGeom>
          <a:solidFill>
            <a:schemeClr val="bg1"/>
          </a:solidFill>
          <a:ln w="9525">
            <a:noFill/>
            <a:miter lim="800000"/>
            <a:headEnd/>
            <a:tailEnd/>
          </a:ln>
        </p:spPr>
        <p:txBody>
          <a:bodyPr>
            <a:prstTxWarp prst="textNoShape">
              <a:avLst/>
            </a:prstTxWarp>
            <a:spAutoFit/>
          </a:bodyPr>
          <a:lstStyle/>
          <a:p>
            <a:r>
              <a:rPr lang="en-US" sz="1800" dirty="0" smtClean="0"/>
              <a:t>1977:  8</a:t>
            </a:r>
            <a:endParaRPr lang="en-US" sz="18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1922" name="Picture 2" descr="dsm_tmax_1975_ge100F"/>
          <p:cNvPicPr>
            <a:picLocks noChangeAspect="1" noChangeArrowheads="1"/>
          </p:cNvPicPr>
          <p:nvPr/>
        </p:nvPicPr>
        <p:blipFill>
          <a:blip r:embed="rId3"/>
          <a:srcRect/>
          <a:stretch>
            <a:fillRect/>
          </a:stretch>
        </p:blipFill>
        <p:spPr bwMode="auto">
          <a:xfrm>
            <a:off x="0" y="1981200"/>
            <a:ext cx="9144000" cy="4876800"/>
          </a:xfrm>
          <a:prstGeom prst="rect">
            <a:avLst/>
          </a:prstGeom>
          <a:noFill/>
          <a:ln w="9525">
            <a:noFill/>
            <a:miter lim="800000"/>
            <a:headEnd/>
            <a:tailEnd/>
          </a:ln>
        </p:spPr>
      </p:pic>
      <p:sp>
        <p:nvSpPr>
          <p:cNvPr id="81923" name="TextBox 2"/>
          <p:cNvSpPr txBox="1">
            <a:spLocks noChangeArrowheads="1"/>
          </p:cNvSpPr>
          <p:nvPr/>
        </p:nvSpPr>
        <p:spPr bwMode="auto">
          <a:xfrm>
            <a:off x="1524000" y="1273175"/>
            <a:ext cx="5435252" cy="707886"/>
          </a:xfrm>
          <a:prstGeom prst="rect">
            <a:avLst/>
          </a:prstGeom>
          <a:noFill/>
          <a:ln w="9525">
            <a:noFill/>
            <a:miter lim="800000"/>
            <a:headEnd/>
            <a:tailEnd/>
          </a:ln>
        </p:spPr>
        <p:txBody>
          <a:bodyPr wrap="none">
            <a:prstTxWarp prst="textNoShape">
              <a:avLst/>
            </a:prstTxWarp>
            <a:spAutoFit/>
          </a:bodyPr>
          <a:lstStyle/>
          <a:p>
            <a:r>
              <a:rPr lang="en-US" sz="4000" b="1" dirty="0">
                <a:solidFill>
                  <a:schemeClr val="bg1"/>
                </a:solidFill>
                <a:ea typeface="Arial" pitchFamily="-112" charset="0"/>
                <a:cs typeface="Arial" pitchFamily="-112" charset="0"/>
              </a:rPr>
              <a:t>Des Moines Airport Data</a:t>
            </a:r>
          </a:p>
        </p:txBody>
      </p:sp>
      <p:sp>
        <p:nvSpPr>
          <p:cNvPr id="81924" name="TextBox 3"/>
          <p:cNvSpPr txBox="1">
            <a:spLocks noChangeArrowheads="1"/>
          </p:cNvSpPr>
          <p:nvPr/>
        </p:nvSpPr>
        <p:spPr bwMode="auto">
          <a:xfrm>
            <a:off x="1371600" y="3045233"/>
            <a:ext cx="1143000" cy="369888"/>
          </a:xfrm>
          <a:prstGeom prst="rect">
            <a:avLst/>
          </a:prstGeom>
          <a:solidFill>
            <a:schemeClr val="bg1"/>
          </a:solidFill>
          <a:ln w="9525">
            <a:noFill/>
            <a:miter lim="800000"/>
            <a:headEnd/>
            <a:tailEnd/>
          </a:ln>
        </p:spPr>
        <p:txBody>
          <a:bodyPr>
            <a:prstTxWarp prst="textNoShape">
              <a:avLst/>
            </a:prstTxWarp>
            <a:spAutoFit/>
          </a:bodyPr>
          <a:lstStyle/>
          <a:p>
            <a:r>
              <a:rPr lang="en-US" sz="1800" dirty="0"/>
              <a:t>1983:  13</a:t>
            </a:r>
          </a:p>
        </p:txBody>
      </p:sp>
      <p:sp>
        <p:nvSpPr>
          <p:cNvPr id="81925" name="TextBox 4"/>
          <p:cNvSpPr txBox="1">
            <a:spLocks noChangeArrowheads="1"/>
          </p:cNvSpPr>
          <p:nvPr/>
        </p:nvSpPr>
        <p:spPr bwMode="auto">
          <a:xfrm>
            <a:off x="3467100" y="3230177"/>
            <a:ext cx="1143000" cy="369888"/>
          </a:xfrm>
          <a:prstGeom prst="rect">
            <a:avLst/>
          </a:prstGeom>
          <a:solidFill>
            <a:schemeClr val="bg1"/>
          </a:solidFill>
          <a:ln w="9525">
            <a:noFill/>
            <a:miter lim="800000"/>
            <a:headEnd/>
            <a:tailEnd/>
          </a:ln>
        </p:spPr>
        <p:txBody>
          <a:bodyPr>
            <a:prstTxWarp prst="textNoShape">
              <a:avLst/>
            </a:prstTxWarp>
            <a:spAutoFit/>
          </a:bodyPr>
          <a:lstStyle/>
          <a:p>
            <a:r>
              <a:rPr lang="en-US" sz="1800" dirty="0"/>
              <a:t>1988:  10</a:t>
            </a:r>
          </a:p>
        </p:txBody>
      </p:sp>
      <p:sp>
        <p:nvSpPr>
          <p:cNvPr id="81926" name="TextBox 5"/>
          <p:cNvSpPr txBox="1">
            <a:spLocks noChangeArrowheads="1"/>
          </p:cNvSpPr>
          <p:nvPr/>
        </p:nvSpPr>
        <p:spPr bwMode="auto">
          <a:xfrm>
            <a:off x="7315200" y="4880207"/>
            <a:ext cx="1143000" cy="369888"/>
          </a:xfrm>
          <a:prstGeom prst="rect">
            <a:avLst/>
          </a:prstGeom>
          <a:solidFill>
            <a:schemeClr val="bg1"/>
          </a:solidFill>
          <a:ln w="9525">
            <a:noFill/>
            <a:miter lim="800000"/>
            <a:headEnd/>
            <a:tailEnd/>
          </a:ln>
        </p:spPr>
        <p:txBody>
          <a:bodyPr>
            <a:prstTxWarp prst="textNoShape">
              <a:avLst/>
            </a:prstTxWarp>
            <a:spAutoFit/>
          </a:bodyPr>
          <a:lstStyle/>
          <a:p>
            <a:r>
              <a:rPr lang="en-US" sz="1800" dirty="0"/>
              <a:t>2009:  0</a:t>
            </a:r>
          </a:p>
        </p:txBody>
      </p:sp>
      <p:cxnSp>
        <p:nvCxnSpPr>
          <p:cNvPr id="81927" name="Straight Arrow Connector 6"/>
          <p:cNvCxnSpPr>
            <a:cxnSpLocks noChangeShapeType="1"/>
          </p:cNvCxnSpPr>
          <p:nvPr/>
        </p:nvCxnSpPr>
        <p:spPr bwMode="auto">
          <a:xfrm rot="16200000" flipH="1">
            <a:off x="7962900" y="5669195"/>
            <a:ext cx="990600" cy="152400"/>
          </a:xfrm>
          <a:prstGeom prst="straightConnector1">
            <a:avLst/>
          </a:prstGeom>
          <a:noFill/>
          <a:ln w="28575">
            <a:solidFill>
              <a:srgbClr val="000000"/>
            </a:solidFill>
            <a:round/>
            <a:headEnd/>
            <a:tailEnd type="arrow" w="med" len="med"/>
          </a:ln>
        </p:spPr>
      </p:cxnSp>
      <p:sp>
        <p:nvSpPr>
          <p:cNvPr id="81928" name="Left Brace 9"/>
          <p:cNvSpPr>
            <a:spLocks/>
          </p:cNvSpPr>
          <p:nvPr/>
        </p:nvSpPr>
        <p:spPr bwMode="auto">
          <a:xfrm rot="5400000">
            <a:off x="5905500" y="2251307"/>
            <a:ext cx="762000" cy="4495800"/>
          </a:xfrm>
          <a:prstGeom prst="leftBrace">
            <a:avLst>
              <a:gd name="adj1" fmla="val 8331"/>
              <a:gd name="adj2" fmla="val 50278"/>
            </a:avLst>
          </a:prstGeom>
          <a:noFill/>
          <a:ln w="57150">
            <a:solidFill>
              <a:srgbClr val="FF0000"/>
            </a:solidFill>
            <a:round/>
            <a:headEnd/>
            <a:tailEnd/>
          </a:ln>
        </p:spPr>
        <p:txBody>
          <a:bodyPr>
            <a:prstTxWarp prst="textNoShape">
              <a:avLst/>
            </a:prstTxWarp>
          </a:bodyPr>
          <a:lstStyle/>
          <a:p>
            <a:pPr eaLnBrk="0" hangingPunct="0"/>
            <a:endParaRPr lang="en-US"/>
          </a:p>
        </p:txBody>
      </p:sp>
      <p:sp>
        <p:nvSpPr>
          <p:cNvPr id="81929" name="TextBox 11"/>
          <p:cNvSpPr txBox="1">
            <a:spLocks noChangeArrowheads="1"/>
          </p:cNvSpPr>
          <p:nvPr/>
        </p:nvSpPr>
        <p:spPr bwMode="auto">
          <a:xfrm>
            <a:off x="4343400" y="3600065"/>
            <a:ext cx="3810000" cy="369888"/>
          </a:xfrm>
          <a:prstGeom prst="rect">
            <a:avLst/>
          </a:prstGeom>
          <a:solidFill>
            <a:schemeClr val="bg1"/>
          </a:solidFill>
          <a:ln w="9525">
            <a:noFill/>
            <a:miter lim="800000"/>
            <a:headEnd/>
            <a:tailEnd/>
          </a:ln>
        </p:spPr>
        <p:txBody>
          <a:bodyPr>
            <a:prstTxWarp prst="textNoShape">
              <a:avLst/>
            </a:prstTxWarp>
            <a:spAutoFit/>
          </a:bodyPr>
          <a:lstStyle/>
          <a:p>
            <a:pPr algn="ctr"/>
            <a:r>
              <a:rPr lang="en-US" sz="1800" dirty="0"/>
              <a:t>6 days ≥ 100</a:t>
            </a:r>
            <a:r>
              <a:rPr lang="en-US" sz="1800" baseline="30000" dirty="0"/>
              <a:t>o</a:t>
            </a:r>
            <a:r>
              <a:rPr lang="en-US" sz="1800" dirty="0"/>
              <a:t>F in the last 20 years</a:t>
            </a:r>
          </a:p>
        </p:txBody>
      </p:sp>
      <p:sp>
        <p:nvSpPr>
          <p:cNvPr id="10" name="TextBox 3"/>
          <p:cNvSpPr txBox="1">
            <a:spLocks noChangeArrowheads="1"/>
          </p:cNvSpPr>
          <p:nvPr/>
        </p:nvSpPr>
        <p:spPr bwMode="auto">
          <a:xfrm>
            <a:off x="952500" y="3748319"/>
            <a:ext cx="1143000" cy="369888"/>
          </a:xfrm>
          <a:prstGeom prst="rect">
            <a:avLst/>
          </a:prstGeom>
          <a:solidFill>
            <a:schemeClr val="bg1"/>
          </a:solidFill>
          <a:ln w="9525">
            <a:noFill/>
            <a:miter lim="800000"/>
            <a:headEnd/>
            <a:tailEnd/>
          </a:ln>
        </p:spPr>
        <p:txBody>
          <a:bodyPr>
            <a:prstTxWarp prst="textNoShape">
              <a:avLst/>
            </a:prstTxWarp>
            <a:spAutoFit/>
          </a:bodyPr>
          <a:lstStyle/>
          <a:p>
            <a:r>
              <a:rPr lang="en-US" sz="1800" dirty="0" smtClean="0"/>
              <a:t>1977:  8</a:t>
            </a:r>
            <a:endParaRPr lang="en-US" sz="18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4514" name="Picture 3" descr="IA_total_avg_precip_1873.gif"/>
          <p:cNvPicPr>
            <a:picLocks noChangeAspect="1"/>
          </p:cNvPicPr>
          <p:nvPr/>
        </p:nvPicPr>
        <p:blipFill>
          <a:blip r:embed="rId2"/>
          <a:srcRect/>
          <a:stretch>
            <a:fillRect/>
          </a:stretch>
        </p:blipFill>
        <p:spPr bwMode="auto">
          <a:xfrm>
            <a:off x="0" y="2157573"/>
            <a:ext cx="9144000" cy="4700427"/>
          </a:xfrm>
          <a:prstGeom prst="rect">
            <a:avLst/>
          </a:prstGeom>
          <a:noFill/>
          <a:ln w="9525">
            <a:noFill/>
            <a:miter lim="800000"/>
            <a:headEnd/>
            <a:tailEnd/>
          </a:ln>
        </p:spPr>
      </p:pic>
      <p:sp>
        <p:nvSpPr>
          <p:cNvPr id="9" name="TextBox 2"/>
          <p:cNvSpPr txBox="1">
            <a:spLocks noChangeArrowheads="1"/>
          </p:cNvSpPr>
          <p:nvPr/>
        </p:nvSpPr>
        <p:spPr bwMode="auto">
          <a:xfrm>
            <a:off x="1339055" y="1240094"/>
            <a:ext cx="6661549" cy="707886"/>
          </a:xfrm>
          <a:prstGeom prst="rect">
            <a:avLst/>
          </a:prstGeom>
          <a:noFill/>
          <a:ln w="9525">
            <a:noFill/>
            <a:miter lim="800000"/>
            <a:headEnd/>
            <a:tailEnd/>
          </a:ln>
        </p:spPr>
        <p:txBody>
          <a:bodyPr wrap="none">
            <a:prstTxWarp prst="textNoShape">
              <a:avLst/>
            </a:prstTxWarp>
            <a:spAutoFit/>
          </a:bodyPr>
          <a:lstStyle/>
          <a:p>
            <a:r>
              <a:rPr lang="en-US" sz="4000" b="1" dirty="0" smtClean="0">
                <a:solidFill>
                  <a:srgbClr val="212189"/>
                </a:solidFill>
                <a:ea typeface="Arial" pitchFamily="29" charset="0"/>
                <a:cs typeface="Arial" pitchFamily="29" charset="0"/>
              </a:rPr>
              <a:t>Iowa State</a:t>
            </a:r>
            <a:r>
              <a:rPr lang="en-US" sz="4000" b="1" dirty="0">
                <a:solidFill>
                  <a:srgbClr val="212189"/>
                </a:solidFill>
                <a:ea typeface="Arial" pitchFamily="29" charset="0"/>
                <a:cs typeface="Arial" pitchFamily="29" charset="0"/>
              </a:rPr>
              <a:t>-Wide Average Data</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4514" name="Picture 3" descr="IA_total_avg_precip_1873.gif"/>
          <p:cNvPicPr>
            <a:picLocks noChangeAspect="1"/>
          </p:cNvPicPr>
          <p:nvPr/>
        </p:nvPicPr>
        <p:blipFill>
          <a:blip r:embed="rId2"/>
          <a:srcRect/>
          <a:stretch>
            <a:fillRect/>
          </a:stretch>
        </p:blipFill>
        <p:spPr bwMode="auto">
          <a:xfrm>
            <a:off x="0" y="2157573"/>
            <a:ext cx="9144000" cy="4700427"/>
          </a:xfrm>
          <a:prstGeom prst="rect">
            <a:avLst/>
          </a:prstGeom>
          <a:noFill/>
          <a:ln w="9525">
            <a:noFill/>
            <a:miter lim="800000"/>
            <a:headEnd/>
            <a:tailEnd/>
          </a:ln>
        </p:spPr>
      </p:pic>
      <p:sp>
        <p:nvSpPr>
          <p:cNvPr id="64516" name="TextBox 3"/>
          <p:cNvSpPr txBox="1">
            <a:spLocks noChangeArrowheads="1"/>
          </p:cNvSpPr>
          <p:nvPr/>
        </p:nvSpPr>
        <p:spPr bwMode="auto">
          <a:xfrm>
            <a:off x="831451" y="5475288"/>
            <a:ext cx="711200"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31.5”</a:t>
            </a:r>
          </a:p>
        </p:txBody>
      </p:sp>
      <p:cxnSp>
        <p:nvCxnSpPr>
          <p:cNvPr id="64517" name="Straight Arrow Connector 5"/>
          <p:cNvCxnSpPr>
            <a:cxnSpLocks noChangeShapeType="1"/>
          </p:cNvCxnSpPr>
          <p:nvPr/>
        </p:nvCxnSpPr>
        <p:spPr bwMode="auto">
          <a:xfrm rot="16200000" flipV="1">
            <a:off x="590151" y="4737100"/>
            <a:ext cx="838200" cy="355600"/>
          </a:xfrm>
          <a:prstGeom prst="straightConnector1">
            <a:avLst/>
          </a:prstGeom>
          <a:noFill/>
          <a:ln w="28575">
            <a:solidFill>
              <a:srgbClr val="FF0000"/>
            </a:solidFill>
            <a:round/>
            <a:headEnd/>
            <a:tailEnd type="arrow" w="med" len="med"/>
          </a:ln>
        </p:spPr>
      </p:cxnSp>
      <p:sp>
        <p:nvSpPr>
          <p:cNvPr id="64518" name="TextBox 8"/>
          <p:cNvSpPr txBox="1">
            <a:spLocks noChangeArrowheads="1"/>
          </p:cNvSpPr>
          <p:nvPr/>
        </p:nvSpPr>
        <p:spPr bwMode="auto">
          <a:xfrm>
            <a:off x="7848600" y="4800600"/>
            <a:ext cx="690514" cy="369332"/>
          </a:xfrm>
          <a:prstGeom prst="rect">
            <a:avLst/>
          </a:prstGeom>
          <a:noFill/>
          <a:ln w="9525">
            <a:noFill/>
            <a:miter lim="800000"/>
            <a:headEnd/>
            <a:tailEnd/>
          </a:ln>
        </p:spPr>
        <p:txBody>
          <a:bodyPr wrap="none">
            <a:prstTxWarp prst="textNoShape">
              <a:avLst/>
            </a:prstTxWarp>
            <a:spAutoFit/>
          </a:bodyPr>
          <a:lstStyle/>
          <a:p>
            <a:r>
              <a:rPr lang="en-US" sz="1800" dirty="0" smtClean="0">
                <a:solidFill>
                  <a:srgbClr val="FF0000"/>
                </a:solidFill>
              </a:rPr>
              <a:t>34.0”</a:t>
            </a:r>
            <a:endParaRPr lang="en-US" sz="1800" dirty="0">
              <a:solidFill>
                <a:srgbClr val="FF0000"/>
              </a:solidFill>
            </a:endParaRPr>
          </a:p>
        </p:txBody>
      </p:sp>
      <p:cxnSp>
        <p:nvCxnSpPr>
          <p:cNvPr id="64519" name="Straight Arrow Connector 9"/>
          <p:cNvCxnSpPr>
            <a:cxnSpLocks noChangeShapeType="1"/>
          </p:cNvCxnSpPr>
          <p:nvPr/>
        </p:nvCxnSpPr>
        <p:spPr bwMode="auto">
          <a:xfrm rot="5400000" flipH="1" flipV="1">
            <a:off x="8178800" y="4292600"/>
            <a:ext cx="609600" cy="406400"/>
          </a:xfrm>
          <a:prstGeom prst="straightConnector1">
            <a:avLst/>
          </a:prstGeom>
          <a:noFill/>
          <a:ln w="28575">
            <a:solidFill>
              <a:srgbClr val="FF0000"/>
            </a:solidFill>
            <a:round/>
            <a:headEnd/>
            <a:tailEnd type="arrow" w="med" len="med"/>
          </a:ln>
        </p:spPr>
      </p:cxnSp>
      <p:sp>
        <p:nvSpPr>
          <p:cNvPr id="64520" name="TextBox 11"/>
          <p:cNvSpPr txBox="1">
            <a:spLocks noChangeArrowheads="1"/>
          </p:cNvSpPr>
          <p:nvPr/>
        </p:nvSpPr>
        <p:spPr bwMode="auto">
          <a:xfrm>
            <a:off x="3561184" y="5105400"/>
            <a:ext cx="1298703" cy="369332"/>
          </a:xfrm>
          <a:prstGeom prst="rect">
            <a:avLst/>
          </a:prstGeom>
          <a:noFill/>
          <a:ln w="9525">
            <a:noFill/>
            <a:miter lim="800000"/>
            <a:headEnd/>
            <a:tailEnd/>
          </a:ln>
        </p:spPr>
        <p:txBody>
          <a:bodyPr wrap="none">
            <a:prstTxWarp prst="textNoShape">
              <a:avLst/>
            </a:prstTxWarp>
            <a:spAutoFit/>
          </a:bodyPr>
          <a:lstStyle/>
          <a:p>
            <a:r>
              <a:rPr lang="en-US" dirty="0" smtClean="0">
                <a:solidFill>
                  <a:srgbClr val="FF0000"/>
                </a:solidFill>
              </a:rPr>
              <a:t>8% </a:t>
            </a:r>
            <a:r>
              <a:rPr lang="en-US" dirty="0">
                <a:solidFill>
                  <a:srgbClr val="FF0000"/>
                </a:solidFill>
              </a:rPr>
              <a:t>increase</a:t>
            </a:r>
          </a:p>
        </p:txBody>
      </p:sp>
      <p:sp>
        <p:nvSpPr>
          <p:cNvPr id="9" name="TextBox 2"/>
          <p:cNvSpPr txBox="1">
            <a:spLocks noChangeArrowheads="1"/>
          </p:cNvSpPr>
          <p:nvPr/>
        </p:nvSpPr>
        <p:spPr bwMode="auto">
          <a:xfrm>
            <a:off x="1339055" y="1240094"/>
            <a:ext cx="6661549" cy="707886"/>
          </a:xfrm>
          <a:prstGeom prst="rect">
            <a:avLst/>
          </a:prstGeom>
          <a:noFill/>
          <a:ln w="9525">
            <a:noFill/>
            <a:miter lim="800000"/>
            <a:headEnd/>
            <a:tailEnd/>
          </a:ln>
        </p:spPr>
        <p:txBody>
          <a:bodyPr wrap="none">
            <a:prstTxWarp prst="textNoShape">
              <a:avLst/>
            </a:prstTxWarp>
            <a:spAutoFit/>
          </a:bodyPr>
          <a:lstStyle/>
          <a:p>
            <a:r>
              <a:rPr lang="en-US" sz="4000" b="1" dirty="0" smtClean="0">
                <a:solidFill>
                  <a:srgbClr val="212189"/>
                </a:solidFill>
                <a:ea typeface="Arial" pitchFamily="29" charset="0"/>
                <a:cs typeface="Arial" pitchFamily="29" charset="0"/>
              </a:rPr>
              <a:t>Iowa State</a:t>
            </a:r>
            <a:r>
              <a:rPr lang="en-US" sz="4000" b="1" dirty="0">
                <a:solidFill>
                  <a:srgbClr val="212189"/>
                </a:solidFill>
                <a:ea typeface="Arial" pitchFamily="29" charset="0"/>
                <a:cs typeface="Arial" pitchFamily="29" charset="0"/>
              </a:rPr>
              <a:t>-Wide Average Data</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6562" name="Picture 3" descr="IA_total_avg_precip_1873.gif"/>
          <p:cNvPicPr>
            <a:picLocks noChangeAspect="1"/>
          </p:cNvPicPr>
          <p:nvPr/>
        </p:nvPicPr>
        <p:blipFill>
          <a:blip r:embed="rId2"/>
          <a:srcRect/>
          <a:stretch>
            <a:fillRect/>
          </a:stretch>
        </p:blipFill>
        <p:spPr bwMode="auto">
          <a:xfrm>
            <a:off x="0" y="2120586"/>
            <a:ext cx="9144000" cy="4737413"/>
          </a:xfrm>
          <a:prstGeom prst="rect">
            <a:avLst/>
          </a:prstGeom>
          <a:noFill/>
          <a:ln w="9525">
            <a:noFill/>
            <a:miter lim="800000"/>
            <a:headEnd/>
            <a:tailEnd/>
          </a:ln>
        </p:spPr>
      </p:pic>
      <p:sp>
        <p:nvSpPr>
          <p:cNvPr id="66565" name="TextBox 4"/>
          <p:cNvSpPr txBox="1">
            <a:spLocks noChangeArrowheads="1"/>
          </p:cNvSpPr>
          <p:nvPr/>
        </p:nvSpPr>
        <p:spPr bwMode="auto">
          <a:xfrm>
            <a:off x="2743200" y="2821781"/>
            <a:ext cx="2514600" cy="461963"/>
          </a:xfrm>
          <a:prstGeom prst="rect">
            <a:avLst/>
          </a:prstGeom>
          <a:noFill/>
          <a:ln w="9525">
            <a:noFill/>
            <a:miter lim="800000"/>
            <a:headEnd/>
            <a:tailEnd/>
          </a:ln>
        </p:spPr>
        <p:txBody>
          <a:bodyPr>
            <a:prstTxWarp prst="textNoShape">
              <a:avLst/>
            </a:prstTxWarp>
            <a:spAutoFit/>
          </a:bodyPr>
          <a:lstStyle/>
          <a:p>
            <a:r>
              <a:rPr lang="en-US" dirty="0">
                <a:solidFill>
                  <a:srgbClr val="FF0000"/>
                </a:solidFill>
              </a:rPr>
              <a:t>Totals above 40”</a:t>
            </a:r>
          </a:p>
        </p:txBody>
      </p:sp>
      <p:sp>
        <p:nvSpPr>
          <p:cNvPr id="66567" name="Oval 3"/>
          <p:cNvSpPr>
            <a:spLocks noChangeArrowheads="1"/>
          </p:cNvSpPr>
          <p:nvPr/>
        </p:nvSpPr>
        <p:spPr bwMode="auto">
          <a:xfrm>
            <a:off x="762000" y="2935288"/>
            <a:ext cx="1981200" cy="533400"/>
          </a:xfrm>
          <a:prstGeom prst="ellipse">
            <a:avLst/>
          </a:prstGeom>
          <a:noFill/>
          <a:ln w="38100">
            <a:solidFill>
              <a:srgbClr val="FF0000"/>
            </a:solidFill>
            <a:round/>
            <a:headEnd/>
            <a:tailEnd/>
          </a:ln>
        </p:spPr>
        <p:txBody>
          <a:bodyPr>
            <a:prstTxWarp prst="textNoShape">
              <a:avLst/>
            </a:prstTxWarp>
          </a:bodyPr>
          <a:lstStyle/>
          <a:p>
            <a:pPr eaLnBrk="0" hangingPunct="0"/>
            <a:endParaRPr lang="en-US"/>
          </a:p>
        </p:txBody>
      </p:sp>
      <p:sp>
        <p:nvSpPr>
          <p:cNvPr id="66568" name="TextBox 7"/>
          <p:cNvSpPr txBox="1">
            <a:spLocks noChangeArrowheads="1"/>
          </p:cNvSpPr>
          <p:nvPr/>
        </p:nvSpPr>
        <p:spPr bwMode="auto">
          <a:xfrm>
            <a:off x="1295400" y="3098800"/>
            <a:ext cx="941388"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2 years</a:t>
            </a:r>
          </a:p>
        </p:txBody>
      </p:sp>
      <p:sp>
        <p:nvSpPr>
          <p:cNvPr id="10" name="TextBox 2"/>
          <p:cNvSpPr txBox="1">
            <a:spLocks noChangeArrowheads="1"/>
          </p:cNvSpPr>
          <p:nvPr/>
        </p:nvSpPr>
        <p:spPr bwMode="auto">
          <a:xfrm>
            <a:off x="1339055" y="1240094"/>
            <a:ext cx="6661549" cy="707886"/>
          </a:xfrm>
          <a:prstGeom prst="rect">
            <a:avLst/>
          </a:prstGeom>
          <a:noFill/>
          <a:ln w="9525">
            <a:noFill/>
            <a:miter lim="800000"/>
            <a:headEnd/>
            <a:tailEnd/>
          </a:ln>
        </p:spPr>
        <p:txBody>
          <a:bodyPr wrap="none">
            <a:prstTxWarp prst="textNoShape">
              <a:avLst/>
            </a:prstTxWarp>
            <a:spAutoFit/>
          </a:bodyPr>
          <a:lstStyle/>
          <a:p>
            <a:r>
              <a:rPr lang="en-US" sz="4000" b="1" dirty="0" smtClean="0">
                <a:solidFill>
                  <a:srgbClr val="212189"/>
                </a:solidFill>
                <a:ea typeface="Arial" pitchFamily="29" charset="0"/>
                <a:cs typeface="Arial" pitchFamily="29" charset="0"/>
              </a:rPr>
              <a:t>Iowa State</a:t>
            </a:r>
            <a:r>
              <a:rPr lang="en-US" sz="4000" b="1" dirty="0">
                <a:solidFill>
                  <a:srgbClr val="212189"/>
                </a:solidFill>
                <a:ea typeface="Arial" pitchFamily="29" charset="0"/>
                <a:cs typeface="Arial" pitchFamily="29" charset="0"/>
              </a:rPr>
              <a:t>-Wide Average Data</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6562" name="Picture 3" descr="IA_total_avg_precip_1873.gif"/>
          <p:cNvPicPr>
            <a:picLocks noChangeAspect="1"/>
          </p:cNvPicPr>
          <p:nvPr/>
        </p:nvPicPr>
        <p:blipFill>
          <a:blip r:embed="rId2"/>
          <a:srcRect/>
          <a:stretch>
            <a:fillRect/>
          </a:stretch>
        </p:blipFill>
        <p:spPr bwMode="auto">
          <a:xfrm>
            <a:off x="0" y="2120586"/>
            <a:ext cx="9144000" cy="4737413"/>
          </a:xfrm>
          <a:prstGeom prst="rect">
            <a:avLst/>
          </a:prstGeom>
          <a:noFill/>
          <a:ln w="9525">
            <a:noFill/>
            <a:miter lim="800000"/>
            <a:headEnd/>
            <a:tailEnd/>
          </a:ln>
        </p:spPr>
      </p:pic>
      <p:sp>
        <p:nvSpPr>
          <p:cNvPr id="66564" name="Oval 3"/>
          <p:cNvSpPr>
            <a:spLocks noChangeArrowheads="1"/>
          </p:cNvSpPr>
          <p:nvPr/>
        </p:nvSpPr>
        <p:spPr bwMode="auto">
          <a:xfrm>
            <a:off x="5105400" y="2821781"/>
            <a:ext cx="3810000" cy="1143000"/>
          </a:xfrm>
          <a:prstGeom prst="ellipse">
            <a:avLst/>
          </a:prstGeom>
          <a:noFill/>
          <a:ln w="38100">
            <a:solidFill>
              <a:srgbClr val="FF0000"/>
            </a:solidFill>
            <a:round/>
            <a:headEnd/>
            <a:tailEnd/>
          </a:ln>
        </p:spPr>
        <p:txBody>
          <a:bodyPr>
            <a:prstTxWarp prst="textNoShape">
              <a:avLst/>
            </a:prstTxWarp>
          </a:bodyPr>
          <a:lstStyle/>
          <a:p>
            <a:pPr eaLnBrk="0" hangingPunct="0"/>
            <a:endParaRPr lang="en-US"/>
          </a:p>
        </p:txBody>
      </p:sp>
      <p:sp>
        <p:nvSpPr>
          <p:cNvPr id="66565" name="TextBox 4"/>
          <p:cNvSpPr txBox="1">
            <a:spLocks noChangeArrowheads="1"/>
          </p:cNvSpPr>
          <p:nvPr/>
        </p:nvSpPr>
        <p:spPr bwMode="auto">
          <a:xfrm>
            <a:off x="2743200" y="2821781"/>
            <a:ext cx="2514600" cy="461963"/>
          </a:xfrm>
          <a:prstGeom prst="rect">
            <a:avLst/>
          </a:prstGeom>
          <a:noFill/>
          <a:ln w="9525">
            <a:noFill/>
            <a:miter lim="800000"/>
            <a:headEnd/>
            <a:tailEnd/>
          </a:ln>
        </p:spPr>
        <p:txBody>
          <a:bodyPr>
            <a:prstTxWarp prst="textNoShape">
              <a:avLst/>
            </a:prstTxWarp>
            <a:spAutoFit/>
          </a:bodyPr>
          <a:lstStyle/>
          <a:p>
            <a:r>
              <a:rPr lang="en-US" dirty="0">
                <a:solidFill>
                  <a:srgbClr val="FF0000"/>
                </a:solidFill>
              </a:rPr>
              <a:t>Totals above 40”</a:t>
            </a:r>
          </a:p>
        </p:txBody>
      </p:sp>
      <p:sp>
        <p:nvSpPr>
          <p:cNvPr id="66566" name="TextBox 5"/>
          <p:cNvSpPr txBox="1">
            <a:spLocks noChangeArrowheads="1"/>
          </p:cNvSpPr>
          <p:nvPr/>
        </p:nvSpPr>
        <p:spPr bwMode="auto">
          <a:xfrm>
            <a:off x="6096000" y="2821781"/>
            <a:ext cx="1193800" cy="461963"/>
          </a:xfrm>
          <a:prstGeom prst="rect">
            <a:avLst/>
          </a:prstGeom>
          <a:noFill/>
          <a:ln w="9525">
            <a:noFill/>
            <a:miter lim="800000"/>
            <a:headEnd/>
            <a:tailEnd/>
          </a:ln>
        </p:spPr>
        <p:txBody>
          <a:bodyPr wrap="none">
            <a:prstTxWarp prst="textNoShape">
              <a:avLst/>
            </a:prstTxWarp>
            <a:spAutoFit/>
          </a:bodyPr>
          <a:lstStyle/>
          <a:p>
            <a:r>
              <a:rPr lang="en-US" dirty="0">
                <a:solidFill>
                  <a:srgbClr val="FF0000"/>
                </a:solidFill>
              </a:rPr>
              <a:t>8 years</a:t>
            </a:r>
          </a:p>
        </p:txBody>
      </p:sp>
      <p:sp>
        <p:nvSpPr>
          <p:cNvPr id="66567" name="Oval 3"/>
          <p:cNvSpPr>
            <a:spLocks noChangeArrowheads="1"/>
          </p:cNvSpPr>
          <p:nvPr/>
        </p:nvSpPr>
        <p:spPr bwMode="auto">
          <a:xfrm>
            <a:off x="762000" y="2935288"/>
            <a:ext cx="1981200" cy="533400"/>
          </a:xfrm>
          <a:prstGeom prst="ellipse">
            <a:avLst/>
          </a:prstGeom>
          <a:noFill/>
          <a:ln w="38100">
            <a:solidFill>
              <a:srgbClr val="FF0000"/>
            </a:solidFill>
            <a:round/>
            <a:headEnd/>
            <a:tailEnd/>
          </a:ln>
        </p:spPr>
        <p:txBody>
          <a:bodyPr>
            <a:prstTxWarp prst="textNoShape">
              <a:avLst/>
            </a:prstTxWarp>
          </a:bodyPr>
          <a:lstStyle/>
          <a:p>
            <a:pPr eaLnBrk="0" hangingPunct="0"/>
            <a:endParaRPr lang="en-US"/>
          </a:p>
        </p:txBody>
      </p:sp>
      <p:sp>
        <p:nvSpPr>
          <p:cNvPr id="66568" name="TextBox 7"/>
          <p:cNvSpPr txBox="1">
            <a:spLocks noChangeArrowheads="1"/>
          </p:cNvSpPr>
          <p:nvPr/>
        </p:nvSpPr>
        <p:spPr bwMode="auto">
          <a:xfrm>
            <a:off x="1295400" y="3098800"/>
            <a:ext cx="941388"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2 years</a:t>
            </a:r>
          </a:p>
        </p:txBody>
      </p:sp>
      <p:sp>
        <p:nvSpPr>
          <p:cNvPr id="10" name="TextBox 2"/>
          <p:cNvSpPr txBox="1">
            <a:spLocks noChangeArrowheads="1"/>
          </p:cNvSpPr>
          <p:nvPr/>
        </p:nvSpPr>
        <p:spPr bwMode="auto">
          <a:xfrm>
            <a:off x="1339055" y="1240094"/>
            <a:ext cx="6661549" cy="707886"/>
          </a:xfrm>
          <a:prstGeom prst="rect">
            <a:avLst/>
          </a:prstGeom>
          <a:noFill/>
          <a:ln w="9525">
            <a:noFill/>
            <a:miter lim="800000"/>
            <a:headEnd/>
            <a:tailEnd/>
          </a:ln>
        </p:spPr>
        <p:txBody>
          <a:bodyPr wrap="none">
            <a:prstTxWarp prst="textNoShape">
              <a:avLst/>
            </a:prstTxWarp>
            <a:spAutoFit/>
          </a:bodyPr>
          <a:lstStyle/>
          <a:p>
            <a:r>
              <a:rPr lang="en-US" sz="4000" b="1" dirty="0" smtClean="0">
                <a:solidFill>
                  <a:srgbClr val="212189"/>
                </a:solidFill>
                <a:ea typeface="Arial" pitchFamily="29" charset="0"/>
                <a:cs typeface="Arial" pitchFamily="29" charset="0"/>
              </a:rPr>
              <a:t>Iowa State</a:t>
            </a:r>
            <a:r>
              <a:rPr lang="en-US" sz="4000" b="1" dirty="0">
                <a:solidFill>
                  <a:srgbClr val="212189"/>
                </a:solidFill>
                <a:ea typeface="Arial" pitchFamily="29" charset="0"/>
                <a:cs typeface="Arial" pitchFamily="29" charset="0"/>
              </a:rPr>
              <a:t>-Wide Average Data</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0658" name="Picture 2" descr="crp_annual_precip_1896_inches 1"/>
          <p:cNvPicPr>
            <a:picLocks noChangeAspect="1" noChangeArrowheads="1"/>
          </p:cNvPicPr>
          <p:nvPr/>
        </p:nvPicPr>
        <p:blipFill>
          <a:blip r:embed="rId3"/>
          <a:srcRect/>
          <a:stretch>
            <a:fillRect/>
          </a:stretch>
        </p:blipFill>
        <p:spPr bwMode="auto">
          <a:xfrm>
            <a:off x="0" y="1874006"/>
            <a:ext cx="9185275" cy="4983994"/>
          </a:xfrm>
          <a:prstGeom prst="rect">
            <a:avLst/>
          </a:prstGeom>
          <a:noFill/>
          <a:ln w="9525">
            <a:noFill/>
            <a:miter lim="800000"/>
            <a:headEnd/>
            <a:tailEnd/>
          </a:ln>
        </p:spPr>
      </p:pic>
      <p:sp>
        <p:nvSpPr>
          <p:cNvPr id="9" name="TextBox 2"/>
          <p:cNvSpPr txBox="1">
            <a:spLocks noChangeArrowheads="1"/>
          </p:cNvSpPr>
          <p:nvPr/>
        </p:nvSpPr>
        <p:spPr bwMode="auto">
          <a:xfrm>
            <a:off x="3048000" y="1186825"/>
            <a:ext cx="3376613" cy="523875"/>
          </a:xfrm>
          <a:prstGeom prst="rect">
            <a:avLst/>
          </a:prstGeom>
          <a:noFill/>
          <a:ln w="9525">
            <a:noFill/>
            <a:miter lim="800000"/>
            <a:headEnd/>
            <a:tailEnd/>
          </a:ln>
        </p:spPr>
        <p:txBody>
          <a:bodyPr wrap="none">
            <a:prstTxWarp prst="textNoShape">
              <a:avLst/>
            </a:prstTxWarp>
            <a:spAutoFit/>
          </a:bodyPr>
          <a:lstStyle/>
          <a:p>
            <a:r>
              <a:rPr lang="en-US" sz="2800" b="1" dirty="0">
                <a:solidFill>
                  <a:srgbClr val="212189"/>
                </a:solidFill>
              </a:rPr>
              <a:t>Cedar Rapids Data</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0658" name="Picture 2" descr="crp_annual_precip_1896_inches 1"/>
          <p:cNvPicPr>
            <a:picLocks noChangeAspect="1" noChangeArrowheads="1"/>
          </p:cNvPicPr>
          <p:nvPr/>
        </p:nvPicPr>
        <p:blipFill>
          <a:blip r:embed="rId3"/>
          <a:srcRect/>
          <a:stretch>
            <a:fillRect/>
          </a:stretch>
        </p:blipFill>
        <p:spPr bwMode="auto">
          <a:xfrm>
            <a:off x="0" y="1874006"/>
            <a:ext cx="9185275" cy="4983994"/>
          </a:xfrm>
          <a:prstGeom prst="rect">
            <a:avLst/>
          </a:prstGeom>
          <a:noFill/>
          <a:ln w="9525">
            <a:noFill/>
            <a:miter lim="800000"/>
            <a:headEnd/>
            <a:tailEnd/>
          </a:ln>
        </p:spPr>
      </p:pic>
      <p:sp>
        <p:nvSpPr>
          <p:cNvPr id="70660" name="TextBox 3"/>
          <p:cNvSpPr txBox="1">
            <a:spLocks noChangeArrowheads="1"/>
          </p:cNvSpPr>
          <p:nvPr/>
        </p:nvSpPr>
        <p:spPr bwMode="auto">
          <a:xfrm>
            <a:off x="1066800" y="5882126"/>
            <a:ext cx="711200"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28.0”</a:t>
            </a:r>
          </a:p>
        </p:txBody>
      </p:sp>
      <p:sp>
        <p:nvSpPr>
          <p:cNvPr id="70661" name="TextBox 4"/>
          <p:cNvSpPr txBox="1">
            <a:spLocks noChangeArrowheads="1"/>
          </p:cNvSpPr>
          <p:nvPr/>
        </p:nvSpPr>
        <p:spPr bwMode="auto">
          <a:xfrm>
            <a:off x="7289800" y="5882126"/>
            <a:ext cx="711200"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37.0”</a:t>
            </a:r>
          </a:p>
        </p:txBody>
      </p:sp>
      <p:cxnSp>
        <p:nvCxnSpPr>
          <p:cNvPr id="70662" name="Straight Arrow Connector 5"/>
          <p:cNvCxnSpPr>
            <a:cxnSpLocks noChangeShapeType="1"/>
          </p:cNvCxnSpPr>
          <p:nvPr/>
        </p:nvCxnSpPr>
        <p:spPr bwMode="auto">
          <a:xfrm rot="16200000" flipV="1">
            <a:off x="342900" y="5158226"/>
            <a:ext cx="1066800" cy="381000"/>
          </a:xfrm>
          <a:prstGeom prst="straightConnector1">
            <a:avLst/>
          </a:prstGeom>
          <a:noFill/>
          <a:ln w="28575">
            <a:solidFill>
              <a:srgbClr val="FF0000"/>
            </a:solidFill>
            <a:round/>
            <a:headEnd/>
            <a:tailEnd type="arrow" w="med" len="med"/>
          </a:ln>
        </p:spPr>
      </p:cxnSp>
      <p:cxnSp>
        <p:nvCxnSpPr>
          <p:cNvPr id="70663" name="Straight Arrow Connector 7"/>
          <p:cNvCxnSpPr>
            <a:cxnSpLocks noChangeShapeType="1"/>
          </p:cNvCxnSpPr>
          <p:nvPr/>
        </p:nvCxnSpPr>
        <p:spPr bwMode="auto">
          <a:xfrm rot="5400000" flipH="1" flipV="1">
            <a:off x="7411376" y="4724374"/>
            <a:ext cx="1480677" cy="834829"/>
          </a:xfrm>
          <a:prstGeom prst="straightConnector1">
            <a:avLst/>
          </a:prstGeom>
          <a:noFill/>
          <a:ln w="28575">
            <a:solidFill>
              <a:srgbClr val="FF0000"/>
            </a:solidFill>
            <a:round/>
            <a:headEnd/>
            <a:tailEnd type="arrow" w="med" len="med"/>
          </a:ln>
        </p:spPr>
      </p:cxnSp>
      <p:sp>
        <p:nvSpPr>
          <p:cNvPr id="70664" name="TextBox 9"/>
          <p:cNvSpPr txBox="1">
            <a:spLocks noChangeArrowheads="1"/>
          </p:cNvSpPr>
          <p:nvPr/>
        </p:nvSpPr>
        <p:spPr bwMode="auto">
          <a:xfrm>
            <a:off x="3581400" y="5790051"/>
            <a:ext cx="2049463" cy="461963"/>
          </a:xfrm>
          <a:prstGeom prst="rect">
            <a:avLst/>
          </a:prstGeom>
          <a:noFill/>
          <a:ln w="9525">
            <a:noFill/>
            <a:miter lim="800000"/>
            <a:headEnd/>
            <a:tailEnd/>
          </a:ln>
        </p:spPr>
        <p:txBody>
          <a:bodyPr wrap="none">
            <a:prstTxWarp prst="textNoShape">
              <a:avLst/>
            </a:prstTxWarp>
            <a:spAutoFit/>
          </a:bodyPr>
          <a:lstStyle/>
          <a:p>
            <a:r>
              <a:rPr lang="en-US" dirty="0">
                <a:solidFill>
                  <a:srgbClr val="FF0000"/>
                </a:solidFill>
              </a:rPr>
              <a:t>32% increase</a:t>
            </a:r>
          </a:p>
        </p:txBody>
      </p:sp>
      <p:sp>
        <p:nvSpPr>
          <p:cNvPr id="9" name="TextBox 2"/>
          <p:cNvSpPr txBox="1">
            <a:spLocks noChangeArrowheads="1"/>
          </p:cNvSpPr>
          <p:nvPr/>
        </p:nvSpPr>
        <p:spPr bwMode="auto">
          <a:xfrm>
            <a:off x="3048000" y="1186825"/>
            <a:ext cx="3376613" cy="523875"/>
          </a:xfrm>
          <a:prstGeom prst="rect">
            <a:avLst/>
          </a:prstGeom>
          <a:noFill/>
          <a:ln w="9525">
            <a:noFill/>
            <a:miter lim="800000"/>
            <a:headEnd/>
            <a:tailEnd/>
          </a:ln>
        </p:spPr>
        <p:txBody>
          <a:bodyPr wrap="none">
            <a:prstTxWarp prst="textNoShape">
              <a:avLst/>
            </a:prstTxWarp>
            <a:spAutoFit/>
          </a:bodyPr>
          <a:lstStyle/>
          <a:p>
            <a:r>
              <a:rPr lang="en-US" sz="2800" b="1" dirty="0">
                <a:solidFill>
                  <a:srgbClr val="212189"/>
                </a:solidFill>
              </a:rPr>
              <a:t>Cedar Rapids Data</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6626" name="Picture 1" descr="Temps vs year.tif"/>
          <p:cNvPicPr>
            <a:picLocks noChangeAspect="1"/>
          </p:cNvPicPr>
          <p:nvPr/>
        </p:nvPicPr>
        <p:blipFill>
          <a:blip r:embed="rId2"/>
          <a:srcRect/>
          <a:stretch>
            <a:fillRect/>
          </a:stretch>
        </p:blipFill>
        <p:spPr bwMode="auto">
          <a:xfrm>
            <a:off x="2909804" y="2374774"/>
            <a:ext cx="5713495" cy="4483226"/>
          </a:xfrm>
          <a:prstGeom prst="rect">
            <a:avLst/>
          </a:prstGeom>
          <a:noFill/>
          <a:ln w="9525">
            <a:noFill/>
            <a:miter lim="800000"/>
            <a:headEnd/>
            <a:tailEnd/>
          </a:ln>
        </p:spPr>
      </p:pic>
      <p:sp>
        <p:nvSpPr>
          <p:cNvPr id="26627" name="TextBox 2"/>
          <p:cNvSpPr txBox="1">
            <a:spLocks noChangeArrowheads="1"/>
          </p:cNvSpPr>
          <p:nvPr/>
        </p:nvSpPr>
        <p:spPr bwMode="auto">
          <a:xfrm>
            <a:off x="177800" y="1178292"/>
            <a:ext cx="8712200" cy="1077913"/>
          </a:xfrm>
          <a:prstGeom prst="rect">
            <a:avLst/>
          </a:prstGeom>
          <a:noFill/>
          <a:ln w="9525">
            <a:noFill/>
            <a:miter lim="800000"/>
            <a:headEnd/>
            <a:tailEnd/>
          </a:ln>
        </p:spPr>
        <p:txBody>
          <a:bodyPr>
            <a:prstTxWarp prst="textNoShape">
              <a:avLst/>
            </a:prstTxWarp>
            <a:spAutoFit/>
          </a:bodyPr>
          <a:lstStyle/>
          <a:p>
            <a:pPr>
              <a:defRPr/>
            </a:pPr>
            <a:r>
              <a:rPr lang="en-US" sz="3200" b="1" dirty="0">
                <a:solidFill>
                  <a:srgbClr val="0067AC"/>
                </a:solidFill>
                <a:effectLst>
                  <a:outerShdw blurRad="38100" dist="38100" dir="2700000" algn="tl">
                    <a:srgbClr val="000000">
                      <a:alpha val="43137"/>
                    </a:srgbClr>
                  </a:outerShdw>
                </a:effectLst>
                <a:latin typeface="Arial" pitchFamily="-107" charset="0"/>
                <a:ea typeface="ＭＳ Ｐゴシック" pitchFamily="-107" charset="-128"/>
                <a:cs typeface="ＭＳ Ｐゴシック" pitchFamily="-107" charset="-128"/>
              </a:rPr>
              <a:t>Three</a:t>
            </a:r>
            <a:r>
              <a:rPr lang="en-US" sz="3200" b="1" dirty="0" smtClean="0">
                <a:solidFill>
                  <a:srgbClr val="0067AC"/>
                </a:solidFill>
                <a:effectLst>
                  <a:outerShdw blurRad="38100" dist="38100" dir="2700000" algn="tl">
                    <a:srgbClr val="000000">
                      <a:alpha val="43137"/>
                    </a:srgbClr>
                  </a:outerShdw>
                </a:effectLst>
                <a:latin typeface="Arial" pitchFamily="-107" charset="0"/>
                <a:ea typeface="ＭＳ Ｐゴシック" pitchFamily="-107" charset="-128"/>
                <a:cs typeface="ＭＳ Ｐゴシック" pitchFamily="-107" charset="-128"/>
              </a:rPr>
              <a:t> separate </a:t>
            </a:r>
            <a:r>
              <a:rPr lang="en-US" sz="3200" b="1" dirty="0">
                <a:solidFill>
                  <a:srgbClr val="0067AC"/>
                </a:solidFill>
                <a:effectLst>
                  <a:outerShdw blurRad="38100" dist="38100" dir="2700000" algn="tl">
                    <a:srgbClr val="000000">
                      <a:alpha val="43137"/>
                    </a:srgbClr>
                  </a:outerShdw>
                </a:effectLst>
                <a:latin typeface="Arial" pitchFamily="-107" charset="0"/>
                <a:ea typeface="ＭＳ Ｐゴシック" pitchFamily="-107" charset="-128"/>
                <a:cs typeface="ＭＳ Ｐゴシック" pitchFamily="-107" charset="-128"/>
              </a:rPr>
              <a:t>analyses of the temperature record – Trends are in close agreement</a:t>
            </a:r>
          </a:p>
        </p:txBody>
      </p:sp>
      <p:sp>
        <p:nvSpPr>
          <p:cNvPr id="4" name="TextBox 3"/>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2706" name="Picture 2" descr="crp_cold_season_precip_1896_inches 1"/>
          <p:cNvPicPr>
            <a:picLocks noChangeAspect="1" noChangeArrowheads="1"/>
          </p:cNvPicPr>
          <p:nvPr/>
        </p:nvPicPr>
        <p:blipFill>
          <a:blip r:embed="rId3"/>
          <a:srcRect/>
          <a:stretch>
            <a:fillRect/>
          </a:stretch>
        </p:blipFill>
        <p:spPr bwMode="auto">
          <a:xfrm>
            <a:off x="0" y="1763044"/>
            <a:ext cx="9182100" cy="5094955"/>
          </a:xfrm>
          <a:prstGeom prst="rect">
            <a:avLst/>
          </a:prstGeom>
          <a:noFill/>
          <a:ln w="9525">
            <a:noFill/>
            <a:miter lim="800000"/>
            <a:headEnd/>
            <a:tailEnd/>
          </a:ln>
        </p:spPr>
      </p:pic>
      <p:cxnSp>
        <p:nvCxnSpPr>
          <p:cNvPr id="72708" name="Straight Arrow Connector 5"/>
          <p:cNvCxnSpPr>
            <a:cxnSpLocks noChangeShapeType="1"/>
          </p:cNvCxnSpPr>
          <p:nvPr/>
        </p:nvCxnSpPr>
        <p:spPr bwMode="auto">
          <a:xfrm rot="16200000" flipV="1">
            <a:off x="533400" y="5105400"/>
            <a:ext cx="1066800" cy="762000"/>
          </a:xfrm>
          <a:prstGeom prst="straightConnector1">
            <a:avLst/>
          </a:prstGeom>
          <a:noFill/>
          <a:ln w="28575">
            <a:solidFill>
              <a:srgbClr val="FF0000"/>
            </a:solidFill>
            <a:round/>
            <a:headEnd/>
            <a:tailEnd type="arrow" w="med" len="med"/>
          </a:ln>
        </p:spPr>
      </p:cxnSp>
      <p:sp>
        <p:nvSpPr>
          <p:cNvPr id="72709" name="TextBox 3"/>
          <p:cNvSpPr txBox="1">
            <a:spLocks noChangeArrowheads="1"/>
          </p:cNvSpPr>
          <p:nvPr/>
        </p:nvSpPr>
        <p:spPr bwMode="auto">
          <a:xfrm>
            <a:off x="1447800" y="5872163"/>
            <a:ext cx="587375"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7.8”</a:t>
            </a:r>
          </a:p>
        </p:txBody>
      </p:sp>
      <p:sp>
        <p:nvSpPr>
          <p:cNvPr id="72710" name="TextBox 9"/>
          <p:cNvSpPr txBox="1">
            <a:spLocks noChangeArrowheads="1"/>
          </p:cNvSpPr>
          <p:nvPr/>
        </p:nvSpPr>
        <p:spPr bwMode="auto">
          <a:xfrm>
            <a:off x="3581400" y="5641181"/>
            <a:ext cx="2049463" cy="461963"/>
          </a:xfrm>
          <a:prstGeom prst="rect">
            <a:avLst/>
          </a:prstGeom>
          <a:noFill/>
          <a:ln w="9525">
            <a:noFill/>
            <a:miter lim="800000"/>
            <a:headEnd/>
            <a:tailEnd/>
          </a:ln>
        </p:spPr>
        <p:txBody>
          <a:bodyPr wrap="none">
            <a:prstTxWarp prst="textNoShape">
              <a:avLst/>
            </a:prstTxWarp>
            <a:spAutoFit/>
          </a:bodyPr>
          <a:lstStyle/>
          <a:p>
            <a:r>
              <a:rPr lang="en-US" dirty="0">
                <a:solidFill>
                  <a:srgbClr val="FF0000"/>
                </a:solidFill>
              </a:rPr>
              <a:t>51% increase</a:t>
            </a:r>
          </a:p>
        </p:txBody>
      </p:sp>
      <p:cxnSp>
        <p:nvCxnSpPr>
          <p:cNvPr id="72711" name="Straight Arrow Connector 7"/>
          <p:cNvCxnSpPr>
            <a:cxnSpLocks noChangeShapeType="1"/>
          </p:cNvCxnSpPr>
          <p:nvPr/>
        </p:nvCxnSpPr>
        <p:spPr bwMode="auto">
          <a:xfrm rot="5400000" flipH="1" flipV="1">
            <a:off x="7528719" y="4790282"/>
            <a:ext cx="1369219" cy="794544"/>
          </a:xfrm>
          <a:prstGeom prst="straightConnector1">
            <a:avLst/>
          </a:prstGeom>
          <a:noFill/>
          <a:ln w="28575">
            <a:solidFill>
              <a:srgbClr val="FF0000"/>
            </a:solidFill>
            <a:round/>
            <a:headEnd/>
            <a:tailEnd type="arrow" w="med" len="med"/>
          </a:ln>
        </p:spPr>
      </p:cxnSp>
      <p:sp>
        <p:nvSpPr>
          <p:cNvPr id="72712" name="TextBox 4"/>
          <p:cNvSpPr txBox="1">
            <a:spLocks noChangeArrowheads="1"/>
          </p:cNvSpPr>
          <p:nvPr/>
        </p:nvSpPr>
        <p:spPr bwMode="auto">
          <a:xfrm>
            <a:off x="7119143" y="5733256"/>
            <a:ext cx="696913"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11.8”</a:t>
            </a:r>
          </a:p>
        </p:txBody>
      </p:sp>
      <p:sp>
        <p:nvSpPr>
          <p:cNvPr id="9" name="TextBox 2"/>
          <p:cNvSpPr txBox="1">
            <a:spLocks noChangeArrowheads="1"/>
          </p:cNvSpPr>
          <p:nvPr/>
        </p:nvSpPr>
        <p:spPr bwMode="auto">
          <a:xfrm>
            <a:off x="3048000" y="1186825"/>
            <a:ext cx="3376613" cy="523875"/>
          </a:xfrm>
          <a:prstGeom prst="rect">
            <a:avLst/>
          </a:prstGeom>
          <a:noFill/>
          <a:ln w="9525">
            <a:noFill/>
            <a:miter lim="800000"/>
            <a:headEnd/>
            <a:tailEnd/>
          </a:ln>
        </p:spPr>
        <p:txBody>
          <a:bodyPr wrap="none">
            <a:prstTxWarp prst="textNoShape">
              <a:avLst/>
            </a:prstTxWarp>
            <a:spAutoFit/>
          </a:bodyPr>
          <a:lstStyle/>
          <a:p>
            <a:r>
              <a:rPr lang="en-US" sz="2800" b="1" dirty="0">
                <a:solidFill>
                  <a:srgbClr val="212189"/>
                </a:solidFill>
              </a:rPr>
              <a:t>Cedar Rapids Data</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4754" name="Picture 2" descr="crp_warm_season_precip_1896_inches"/>
          <p:cNvPicPr>
            <a:picLocks noChangeAspect="1" noChangeArrowheads="1"/>
          </p:cNvPicPr>
          <p:nvPr/>
        </p:nvPicPr>
        <p:blipFill>
          <a:blip r:embed="rId3"/>
          <a:srcRect/>
          <a:stretch>
            <a:fillRect/>
          </a:stretch>
        </p:blipFill>
        <p:spPr bwMode="auto">
          <a:xfrm>
            <a:off x="0" y="1750716"/>
            <a:ext cx="9196388" cy="5107284"/>
          </a:xfrm>
          <a:prstGeom prst="rect">
            <a:avLst/>
          </a:prstGeom>
          <a:noFill/>
          <a:ln w="9525">
            <a:noFill/>
            <a:miter lim="800000"/>
            <a:headEnd/>
            <a:tailEnd/>
          </a:ln>
        </p:spPr>
      </p:pic>
      <p:cxnSp>
        <p:nvCxnSpPr>
          <p:cNvPr id="74756" name="Straight Arrow Connector 5"/>
          <p:cNvCxnSpPr>
            <a:cxnSpLocks noChangeShapeType="1"/>
          </p:cNvCxnSpPr>
          <p:nvPr/>
        </p:nvCxnSpPr>
        <p:spPr bwMode="auto">
          <a:xfrm rot="16200000" flipV="1">
            <a:off x="533400" y="5181600"/>
            <a:ext cx="1066800" cy="762000"/>
          </a:xfrm>
          <a:prstGeom prst="straightConnector1">
            <a:avLst/>
          </a:prstGeom>
          <a:noFill/>
          <a:ln w="28575">
            <a:solidFill>
              <a:srgbClr val="FF0000"/>
            </a:solidFill>
            <a:round/>
            <a:headEnd/>
            <a:tailEnd type="arrow" w="med" len="med"/>
          </a:ln>
        </p:spPr>
      </p:cxnSp>
      <p:sp>
        <p:nvSpPr>
          <p:cNvPr id="74757" name="TextBox 3"/>
          <p:cNvSpPr txBox="1">
            <a:spLocks noChangeArrowheads="1"/>
          </p:cNvSpPr>
          <p:nvPr/>
        </p:nvSpPr>
        <p:spPr bwMode="auto">
          <a:xfrm>
            <a:off x="1524000" y="5911056"/>
            <a:ext cx="711200"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20.2”</a:t>
            </a:r>
          </a:p>
        </p:txBody>
      </p:sp>
      <p:sp>
        <p:nvSpPr>
          <p:cNvPr id="74758" name="TextBox 9"/>
          <p:cNvSpPr txBox="1">
            <a:spLocks noChangeArrowheads="1"/>
          </p:cNvSpPr>
          <p:nvPr/>
        </p:nvSpPr>
        <p:spPr bwMode="auto">
          <a:xfrm>
            <a:off x="3581400" y="5701506"/>
            <a:ext cx="2049463" cy="461963"/>
          </a:xfrm>
          <a:prstGeom prst="rect">
            <a:avLst/>
          </a:prstGeom>
          <a:noFill/>
          <a:ln w="9525">
            <a:noFill/>
            <a:miter lim="800000"/>
            <a:headEnd/>
            <a:tailEnd/>
          </a:ln>
        </p:spPr>
        <p:txBody>
          <a:bodyPr wrap="none">
            <a:prstTxWarp prst="textNoShape">
              <a:avLst/>
            </a:prstTxWarp>
            <a:spAutoFit/>
          </a:bodyPr>
          <a:lstStyle/>
          <a:p>
            <a:r>
              <a:rPr lang="en-US" dirty="0">
                <a:solidFill>
                  <a:srgbClr val="FF0000"/>
                </a:solidFill>
              </a:rPr>
              <a:t>34% increase</a:t>
            </a:r>
          </a:p>
        </p:txBody>
      </p:sp>
      <p:cxnSp>
        <p:nvCxnSpPr>
          <p:cNvPr id="74759" name="Straight Arrow Connector 7"/>
          <p:cNvCxnSpPr>
            <a:cxnSpLocks noChangeShapeType="1"/>
          </p:cNvCxnSpPr>
          <p:nvPr/>
        </p:nvCxnSpPr>
        <p:spPr bwMode="auto">
          <a:xfrm rot="5400000" flipH="1" flipV="1">
            <a:off x="7552928" y="4689872"/>
            <a:ext cx="1175544" cy="939800"/>
          </a:xfrm>
          <a:prstGeom prst="straightConnector1">
            <a:avLst/>
          </a:prstGeom>
          <a:noFill/>
          <a:ln w="28575">
            <a:solidFill>
              <a:srgbClr val="FF0000"/>
            </a:solidFill>
            <a:round/>
            <a:headEnd/>
            <a:tailEnd type="arrow" w="med" len="med"/>
          </a:ln>
        </p:spPr>
      </p:cxnSp>
      <p:sp>
        <p:nvSpPr>
          <p:cNvPr id="74760" name="TextBox 4"/>
          <p:cNvSpPr txBox="1">
            <a:spLocks noChangeArrowheads="1"/>
          </p:cNvSpPr>
          <p:nvPr/>
        </p:nvSpPr>
        <p:spPr bwMode="auto">
          <a:xfrm>
            <a:off x="6959600" y="5747544"/>
            <a:ext cx="711200"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26.8”</a:t>
            </a:r>
          </a:p>
        </p:txBody>
      </p:sp>
      <p:sp>
        <p:nvSpPr>
          <p:cNvPr id="9" name="TextBox 2"/>
          <p:cNvSpPr txBox="1">
            <a:spLocks noChangeArrowheads="1"/>
          </p:cNvSpPr>
          <p:nvPr/>
        </p:nvSpPr>
        <p:spPr bwMode="auto">
          <a:xfrm>
            <a:off x="3048000" y="1186825"/>
            <a:ext cx="3376613" cy="523875"/>
          </a:xfrm>
          <a:prstGeom prst="rect">
            <a:avLst/>
          </a:prstGeom>
          <a:noFill/>
          <a:ln w="9525">
            <a:noFill/>
            <a:miter lim="800000"/>
            <a:headEnd/>
            <a:tailEnd/>
          </a:ln>
        </p:spPr>
        <p:txBody>
          <a:bodyPr wrap="none">
            <a:prstTxWarp prst="textNoShape">
              <a:avLst/>
            </a:prstTxWarp>
            <a:spAutoFit/>
          </a:bodyPr>
          <a:lstStyle/>
          <a:p>
            <a:r>
              <a:rPr lang="en-US" sz="2800" b="1" dirty="0">
                <a:solidFill>
                  <a:srgbClr val="212189"/>
                </a:solidFill>
              </a:rPr>
              <a:t>Cedar Rapids Data</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6802" name="Picture 4" descr="Extremes cover.tiff"/>
          <p:cNvPicPr>
            <a:picLocks noChangeAspect="1"/>
          </p:cNvPicPr>
          <p:nvPr/>
        </p:nvPicPr>
        <p:blipFill>
          <a:blip r:embed="rId2"/>
          <a:srcRect/>
          <a:stretch>
            <a:fillRect/>
          </a:stretch>
        </p:blipFill>
        <p:spPr bwMode="auto">
          <a:xfrm>
            <a:off x="0" y="1133562"/>
            <a:ext cx="4451015" cy="5724437"/>
          </a:xfrm>
          <a:prstGeom prst="rect">
            <a:avLst/>
          </a:prstGeom>
          <a:noFill/>
          <a:ln w="9525">
            <a:noFill/>
            <a:miter lim="800000"/>
            <a:headEnd/>
            <a:tailEnd/>
          </a:ln>
        </p:spPr>
      </p:pic>
      <p:sp>
        <p:nvSpPr>
          <p:cNvPr id="76803" name="TextBox 6"/>
          <p:cNvSpPr txBox="1">
            <a:spLocks noChangeArrowheads="1"/>
          </p:cNvSpPr>
          <p:nvPr/>
        </p:nvSpPr>
        <p:spPr bwMode="auto">
          <a:xfrm>
            <a:off x="4925070" y="1282215"/>
            <a:ext cx="3505200" cy="3140075"/>
          </a:xfrm>
          <a:prstGeom prst="rect">
            <a:avLst/>
          </a:prstGeom>
          <a:noFill/>
          <a:ln w="9525">
            <a:noFill/>
            <a:miter lim="800000"/>
            <a:headEnd/>
            <a:tailEnd/>
          </a:ln>
        </p:spPr>
        <p:txBody>
          <a:bodyPr>
            <a:prstTxWarp prst="textNoShape">
              <a:avLst/>
            </a:prstTxWarp>
            <a:spAutoFit/>
          </a:bodyPr>
          <a:lstStyle/>
          <a:p>
            <a:r>
              <a:rPr lang="en-US" sz="1800" dirty="0">
                <a:solidFill>
                  <a:srgbClr val="212189"/>
                </a:solidFill>
                <a:latin typeface="Calibri" pitchFamily="29" charset="0"/>
              </a:rPr>
              <a:t>“One of the clearest trends in the United States observational record is an increasing frequency and intensity of heavy precipitation events… Over the last century there was a 50% increase in the frequency of days with precipitation over 101.6 mm (four inches) in the upper </a:t>
            </a:r>
            <a:r>
              <a:rPr lang="en-US" sz="1800" dirty="0" err="1">
                <a:solidFill>
                  <a:srgbClr val="212189"/>
                </a:solidFill>
                <a:latin typeface="Calibri" pitchFamily="29" charset="0"/>
              </a:rPr>
              <a:t>midwestern</a:t>
            </a:r>
            <a:r>
              <a:rPr lang="en-US" sz="1800" dirty="0">
                <a:solidFill>
                  <a:srgbClr val="212189"/>
                </a:solidFill>
                <a:latin typeface="Calibri" pitchFamily="29" charset="0"/>
              </a:rPr>
              <a:t> U.S.; this trend is statistically significant “</a:t>
            </a:r>
          </a:p>
        </p:txBody>
      </p:sp>
      <p:pic>
        <p:nvPicPr>
          <p:cNvPr id="76804" name="Picture 4" descr="HeavyPrecipMap.tiff"/>
          <p:cNvPicPr>
            <a:picLocks noChangeAspect="1"/>
          </p:cNvPicPr>
          <p:nvPr/>
        </p:nvPicPr>
        <p:blipFill>
          <a:blip r:embed="rId3"/>
          <a:srcRect/>
          <a:stretch>
            <a:fillRect/>
          </a:stretch>
        </p:blipFill>
        <p:spPr bwMode="auto">
          <a:xfrm>
            <a:off x="6209142" y="4167199"/>
            <a:ext cx="2064073" cy="2188512"/>
          </a:xfrm>
          <a:prstGeom prst="rect">
            <a:avLst/>
          </a:prstGeom>
          <a:noFill/>
          <a:ln w="9525">
            <a:noFill/>
            <a:miter lim="800000"/>
            <a:headEnd/>
            <a:tailEnd/>
          </a:ln>
        </p:spPr>
      </p:pic>
      <p:sp>
        <p:nvSpPr>
          <p:cNvPr id="76805" name="TextBox 4"/>
          <p:cNvSpPr txBox="1">
            <a:spLocks noChangeArrowheads="1"/>
          </p:cNvSpPr>
          <p:nvPr/>
        </p:nvSpPr>
        <p:spPr bwMode="auto">
          <a:xfrm>
            <a:off x="5486400" y="6324600"/>
            <a:ext cx="3657600" cy="554038"/>
          </a:xfrm>
          <a:prstGeom prst="rect">
            <a:avLst/>
          </a:prstGeom>
          <a:noFill/>
          <a:ln w="9525">
            <a:noFill/>
            <a:miter lim="800000"/>
            <a:headEnd/>
            <a:tailEnd/>
          </a:ln>
        </p:spPr>
        <p:txBody>
          <a:bodyPr>
            <a:prstTxWarp prst="textNoShape">
              <a:avLst/>
            </a:prstTxWarp>
            <a:spAutoFit/>
          </a:bodyPr>
          <a:lstStyle/>
          <a:p>
            <a:r>
              <a:rPr lang="en-US" sz="1000">
                <a:solidFill>
                  <a:srgbClr val="B21524"/>
                </a:solidFill>
              </a:rPr>
              <a:t>Karl, T. R., J. M. Melillo, and T. C. Peterson, (eds.), 2009:  Global Climate Change Impacts in the United States. Cambridge University Press, 2009, 196pp.</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9874" name="Picture 2" descr="crp_precip_1895_ge3cm"/>
          <p:cNvPicPr>
            <a:picLocks noChangeAspect="1" noChangeArrowheads="1"/>
          </p:cNvPicPr>
          <p:nvPr/>
        </p:nvPicPr>
        <p:blipFill>
          <a:blip r:embed="rId3"/>
          <a:srcRect/>
          <a:stretch>
            <a:fillRect/>
          </a:stretch>
        </p:blipFill>
        <p:spPr bwMode="auto">
          <a:xfrm>
            <a:off x="0" y="1752600"/>
            <a:ext cx="9110663" cy="5105400"/>
          </a:xfrm>
          <a:prstGeom prst="rect">
            <a:avLst/>
          </a:prstGeom>
          <a:noFill/>
          <a:ln w="9525">
            <a:noFill/>
            <a:miter lim="800000"/>
            <a:headEnd/>
            <a:tailEnd/>
          </a:ln>
        </p:spPr>
      </p:pic>
      <p:sp>
        <p:nvSpPr>
          <p:cNvPr id="79876" name="TextBox 3"/>
          <p:cNvSpPr txBox="1">
            <a:spLocks noChangeArrowheads="1"/>
          </p:cNvSpPr>
          <p:nvPr/>
        </p:nvSpPr>
        <p:spPr bwMode="auto">
          <a:xfrm>
            <a:off x="1524002" y="5856288"/>
            <a:ext cx="1057275"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4.2 days</a:t>
            </a:r>
          </a:p>
        </p:txBody>
      </p:sp>
      <p:sp>
        <p:nvSpPr>
          <p:cNvPr id="79877" name="TextBox 9"/>
          <p:cNvSpPr txBox="1">
            <a:spLocks noChangeArrowheads="1"/>
          </p:cNvSpPr>
          <p:nvPr/>
        </p:nvSpPr>
        <p:spPr bwMode="auto">
          <a:xfrm>
            <a:off x="3581400" y="5856288"/>
            <a:ext cx="2049463" cy="461963"/>
          </a:xfrm>
          <a:prstGeom prst="rect">
            <a:avLst/>
          </a:prstGeom>
          <a:noFill/>
          <a:ln w="9525">
            <a:noFill/>
            <a:miter lim="800000"/>
            <a:headEnd/>
            <a:tailEnd/>
          </a:ln>
        </p:spPr>
        <p:txBody>
          <a:bodyPr wrap="none">
            <a:prstTxWarp prst="textNoShape">
              <a:avLst/>
            </a:prstTxWarp>
            <a:spAutoFit/>
          </a:bodyPr>
          <a:lstStyle/>
          <a:p>
            <a:r>
              <a:rPr lang="en-US" dirty="0">
                <a:solidFill>
                  <a:srgbClr val="FF0000"/>
                </a:solidFill>
              </a:rPr>
              <a:t>57% increase</a:t>
            </a:r>
          </a:p>
        </p:txBody>
      </p:sp>
      <p:cxnSp>
        <p:nvCxnSpPr>
          <p:cNvPr id="79878" name="Straight Arrow Connector 7"/>
          <p:cNvCxnSpPr>
            <a:cxnSpLocks noChangeShapeType="1"/>
          </p:cNvCxnSpPr>
          <p:nvPr/>
        </p:nvCxnSpPr>
        <p:spPr bwMode="auto">
          <a:xfrm rot="5400000" flipH="1" flipV="1">
            <a:off x="7581900" y="4919663"/>
            <a:ext cx="1371600" cy="533400"/>
          </a:xfrm>
          <a:prstGeom prst="straightConnector1">
            <a:avLst/>
          </a:prstGeom>
          <a:noFill/>
          <a:ln w="28575">
            <a:solidFill>
              <a:srgbClr val="FF0000"/>
            </a:solidFill>
            <a:round/>
            <a:headEnd/>
            <a:tailEnd type="arrow" w="med" len="med"/>
          </a:ln>
        </p:spPr>
      </p:cxnSp>
      <p:sp>
        <p:nvSpPr>
          <p:cNvPr id="79879" name="TextBox 4"/>
          <p:cNvSpPr txBox="1">
            <a:spLocks noChangeArrowheads="1"/>
          </p:cNvSpPr>
          <p:nvPr/>
        </p:nvSpPr>
        <p:spPr bwMode="auto">
          <a:xfrm>
            <a:off x="6943725" y="5780088"/>
            <a:ext cx="1057275"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6.6 days</a:t>
            </a:r>
          </a:p>
        </p:txBody>
      </p:sp>
      <p:cxnSp>
        <p:nvCxnSpPr>
          <p:cNvPr id="79880" name="Straight Arrow Connector 7"/>
          <p:cNvCxnSpPr>
            <a:cxnSpLocks noChangeShapeType="1"/>
          </p:cNvCxnSpPr>
          <p:nvPr/>
        </p:nvCxnSpPr>
        <p:spPr bwMode="auto">
          <a:xfrm rot="10800000">
            <a:off x="609601" y="5143500"/>
            <a:ext cx="914400" cy="685800"/>
          </a:xfrm>
          <a:prstGeom prst="straightConnector1">
            <a:avLst/>
          </a:prstGeom>
          <a:noFill/>
          <a:ln w="28575">
            <a:solidFill>
              <a:srgbClr val="FF0000"/>
            </a:solidFill>
            <a:round/>
            <a:headEnd/>
            <a:tailEnd type="arrow" w="med" len="med"/>
          </a:ln>
        </p:spPr>
      </p:cxnSp>
      <p:sp>
        <p:nvSpPr>
          <p:cNvPr id="14" name="TextBox 2"/>
          <p:cNvSpPr txBox="1">
            <a:spLocks noChangeArrowheads="1"/>
          </p:cNvSpPr>
          <p:nvPr/>
        </p:nvSpPr>
        <p:spPr bwMode="auto">
          <a:xfrm>
            <a:off x="3048000" y="1186825"/>
            <a:ext cx="3376613" cy="523875"/>
          </a:xfrm>
          <a:prstGeom prst="rect">
            <a:avLst/>
          </a:prstGeom>
          <a:noFill/>
          <a:ln w="9525">
            <a:noFill/>
            <a:miter lim="800000"/>
            <a:headEnd/>
            <a:tailEnd/>
          </a:ln>
        </p:spPr>
        <p:txBody>
          <a:bodyPr wrap="none">
            <a:prstTxWarp prst="textNoShape">
              <a:avLst/>
            </a:prstTxWarp>
            <a:spAutoFit/>
          </a:bodyPr>
          <a:lstStyle/>
          <a:p>
            <a:r>
              <a:rPr lang="en-US" sz="2800" b="1" dirty="0">
                <a:solidFill>
                  <a:srgbClr val="212189"/>
                </a:solidFill>
              </a:rPr>
              <a:t>Cedar Rapids Data</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9874" name="Picture 2" descr="crp_precip_1895_ge3cm"/>
          <p:cNvPicPr>
            <a:picLocks noChangeAspect="1" noChangeArrowheads="1"/>
          </p:cNvPicPr>
          <p:nvPr/>
        </p:nvPicPr>
        <p:blipFill>
          <a:blip r:embed="rId3"/>
          <a:srcRect/>
          <a:stretch>
            <a:fillRect/>
          </a:stretch>
        </p:blipFill>
        <p:spPr bwMode="auto">
          <a:xfrm>
            <a:off x="0" y="1752600"/>
            <a:ext cx="9110663" cy="5105400"/>
          </a:xfrm>
          <a:prstGeom prst="rect">
            <a:avLst/>
          </a:prstGeom>
          <a:noFill/>
          <a:ln w="9525">
            <a:noFill/>
            <a:miter lim="800000"/>
            <a:headEnd/>
            <a:tailEnd/>
          </a:ln>
        </p:spPr>
      </p:pic>
      <p:sp>
        <p:nvSpPr>
          <p:cNvPr id="79876" name="TextBox 3"/>
          <p:cNvSpPr txBox="1">
            <a:spLocks noChangeArrowheads="1"/>
          </p:cNvSpPr>
          <p:nvPr/>
        </p:nvSpPr>
        <p:spPr bwMode="auto">
          <a:xfrm>
            <a:off x="1524002" y="5856288"/>
            <a:ext cx="1057275"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4.2 days</a:t>
            </a:r>
          </a:p>
        </p:txBody>
      </p:sp>
      <p:sp>
        <p:nvSpPr>
          <p:cNvPr id="79877" name="TextBox 9"/>
          <p:cNvSpPr txBox="1">
            <a:spLocks noChangeArrowheads="1"/>
          </p:cNvSpPr>
          <p:nvPr/>
        </p:nvSpPr>
        <p:spPr bwMode="auto">
          <a:xfrm>
            <a:off x="3581400" y="5856288"/>
            <a:ext cx="2049463" cy="461963"/>
          </a:xfrm>
          <a:prstGeom prst="rect">
            <a:avLst/>
          </a:prstGeom>
          <a:noFill/>
          <a:ln w="9525">
            <a:noFill/>
            <a:miter lim="800000"/>
            <a:headEnd/>
            <a:tailEnd/>
          </a:ln>
        </p:spPr>
        <p:txBody>
          <a:bodyPr wrap="none">
            <a:prstTxWarp prst="textNoShape">
              <a:avLst/>
            </a:prstTxWarp>
            <a:spAutoFit/>
          </a:bodyPr>
          <a:lstStyle/>
          <a:p>
            <a:r>
              <a:rPr lang="en-US" dirty="0">
                <a:solidFill>
                  <a:srgbClr val="FF0000"/>
                </a:solidFill>
              </a:rPr>
              <a:t>57% increase</a:t>
            </a:r>
          </a:p>
        </p:txBody>
      </p:sp>
      <p:cxnSp>
        <p:nvCxnSpPr>
          <p:cNvPr id="79878" name="Straight Arrow Connector 7"/>
          <p:cNvCxnSpPr>
            <a:cxnSpLocks noChangeShapeType="1"/>
          </p:cNvCxnSpPr>
          <p:nvPr/>
        </p:nvCxnSpPr>
        <p:spPr bwMode="auto">
          <a:xfrm rot="5400000" flipH="1" flipV="1">
            <a:off x="7581900" y="4919663"/>
            <a:ext cx="1371600" cy="533400"/>
          </a:xfrm>
          <a:prstGeom prst="straightConnector1">
            <a:avLst/>
          </a:prstGeom>
          <a:noFill/>
          <a:ln w="28575">
            <a:solidFill>
              <a:srgbClr val="FF0000"/>
            </a:solidFill>
            <a:round/>
            <a:headEnd/>
            <a:tailEnd type="arrow" w="med" len="med"/>
          </a:ln>
        </p:spPr>
      </p:cxnSp>
      <p:sp>
        <p:nvSpPr>
          <p:cNvPr id="79879" name="TextBox 4"/>
          <p:cNvSpPr txBox="1">
            <a:spLocks noChangeArrowheads="1"/>
          </p:cNvSpPr>
          <p:nvPr/>
        </p:nvSpPr>
        <p:spPr bwMode="auto">
          <a:xfrm>
            <a:off x="6943725" y="5780088"/>
            <a:ext cx="1057275"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6.6 days</a:t>
            </a:r>
          </a:p>
        </p:txBody>
      </p:sp>
      <p:cxnSp>
        <p:nvCxnSpPr>
          <p:cNvPr id="79880" name="Straight Arrow Connector 7"/>
          <p:cNvCxnSpPr>
            <a:cxnSpLocks noChangeShapeType="1"/>
          </p:cNvCxnSpPr>
          <p:nvPr/>
        </p:nvCxnSpPr>
        <p:spPr bwMode="auto">
          <a:xfrm rot="10800000">
            <a:off x="609601" y="5143500"/>
            <a:ext cx="914400" cy="685800"/>
          </a:xfrm>
          <a:prstGeom prst="straightConnector1">
            <a:avLst/>
          </a:prstGeom>
          <a:noFill/>
          <a:ln w="28575">
            <a:solidFill>
              <a:srgbClr val="FF0000"/>
            </a:solidFill>
            <a:round/>
            <a:headEnd/>
            <a:tailEnd type="arrow" w="med" len="med"/>
          </a:ln>
        </p:spPr>
      </p:cxnSp>
      <p:sp>
        <p:nvSpPr>
          <p:cNvPr id="79881" name="Oval 8"/>
          <p:cNvSpPr>
            <a:spLocks noChangeArrowheads="1"/>
          </p:cNvSpPr>
          <p:nvPr/>
        </p:nvSpPr>
        <p:spPr bwMode="auto">
          <a:xfrm>
            <a:off x="3733800" y="2214563"/>
            <a:ext cx="4876800" cy="2057400"/>
          </a:xfrm>
          <a:prstGeom prst="ellipse">
            <a:avLst/>
          </a:prstGeom>
          <a:noFill/>
          <a:ln w="57150">
            <a:solidFill>
              <a:srgbClr val="FF0000"/>
            </a:solidFill>
            <a:round/>
            <a:headEnd/>
            <a:tailEnd/>
          </a:ln>
        </p:spPr>
        <p:txBody>
          <a:bodyPr>
            <a:prstTxWarp prst="textNoShape">
              <a:avLst/>
            </a:prstTxWarp>
          </a:bodyPr>
          <a:lstStyle/>
          <a:p>
            <a:pPr eaLnBrk="0" hangingPunct="0"/>
            <a:endParaRPr lang="en-US"/>
          </a:p>
        </p:txBody>
      </p:sp>
      <p:sp>
        <p:nvSpPr>
          <p:cNvPr id="79882" name="Oval 10"/>
          <p:cNvSpPr>
            <a:spLocks noChangeArrowheads="1"/>
          </p:cNvSpPr>
          <p:nvPr/>
        </p:nvSpPr>
        <p:spPr bwMode="auto">
          <a:xfrm>
            <a:off x="533400" y="3433763"/>
            <a:ext cx="1219200" cy="838200"/>
          </a:xfrm>
          <a:prstGeom prst="ellipse">
            <a:avLst/>
          </a:prstGeom>
          <a:noFill/>
          <a:ln w="57150">
            <a:solidFill>
              <a:srgbClr val="FF0000"/>
            </a:solidFill>
            <a:round/>
            <a:headEnd/>
            <a:tailEnd/>
          </a:ln>
        </p:spPr>
        <p:txBody>
          <a:bodyPr>
            <a:prstTxWarp prst="textNoShape">
              <a:avLst/>
            </a:prstTxWarp>
          </a:bodyPr>
          <a:lstStyle/>
          <a:p>
            <a:pPr eaLnBrk="0" hangingPunct="0"/>
            <a:endParaRPr lang="en-US"/>
          </a:p>
        </p:txBody>
      </p:sp>
      <p:sp>
        <p:nvSpPr>
          <p:cNvPr id="79883" name="TextBox 11"/>
          <p:cNvSpPr txBox="1">
            <a:spLocks noChangeArrowheads="1"/>
          </p:cNvSpPr>
          <p:nvPr/>
        </p:nvSpPr>
        <p:spPr bwMode="auto">
          <a:xfrm>
            <a:off x="914400" y="3576637"/>
            <a:ext cx="355600" cy="461963"/>
          </a:xfrm>
          <a:prstGeom prst="rect">
            <a:avLst/>
          </a:prstGeom>
          <a:noFill/>
          <a:ln w="9525">
            <a:noFill/>
            <a:miter lim="800000"/>
            <a:headEnd/>
            <a:tailEnd/>
          </a:ln>
        </p:spPr>
        <p:txBody>
          <a:bodyPr wrap="none">
            <a:prstTxWarp prst="textNoShape">
              <a:avLst/>
            </a:prstTxWarp>
            <a:spAutoFit/>
          </a:bodyPr>
          <a:lstStyle/>
          <a:p>
            <a:r>
              <a:rPr lang="en-US" dirty="0">
                <a:solidFill>
                  <a:srgbClr val="FF0000"/>
                </a:solidFill>
              </a:rPr>
              <a:t>2</a:t>
            </a:r>
          </a:p>
        </p:txBody>
      </p:sp>
      <p:sp>
        <p:nvSpPr>
          <p:cNvPr id="79884" name="TextBox 12"/>
          <p:cNvSpPr txBox="1">
            <a:spLocks noChangeArrowheads="1"/>
          </p:cNvSpPr>
          <p:nvPr/>
        </p:nvSpPr>
        <p:spPr bwMode="auto">
          <a:xfrm>
            <a:off x="5943600" y="2735263"/>
            <a:ext cx="504825" cy="461963"/>
          </a:xfrm>
          <a:prstGeom prst="rect">
            <a:avLst/>
          </a:prstGeom>
          <a:noFill/>
          <a:ln w="9525">
            <a:noFill/>
            <a:miter lim="800000"/>
            <a:headEnd/>
            <a:tailEnd/>
          </a:ln>
        </p:spPr>
        <p:txBody>
          <a:bodyPr wrap="none">
            <a:prstTxWarp prst="textNoShape">
              <a:avLst/>
            </a:prstTxWarp>
            <a:spAutoFit/>
          </a:bodyPr>
          <a:lstStyle/>
          <a:p>
            <a:r>
              <a:rPr lang="en-US" dirty="0">
                <a:solidFill>
                  <a:srgbClr val="FF0000"/>
                </a:solidFill>
              </a:rPr>
              <a:t>11</a:t>
            </a:r>
          </a:p>
        </p:txBody>
      </p:sp>
      <p:sp>
        <p:nvSpPr>
          <p:cNvPr id="79885" name="TextBox 13"/>
          <p:cNvSpPr txBox="1">
            <a:spLocks noChangeArrowheads="1"/>
          </p:cNvSpPr>
          <p:nvPr/>
        </p:nvSpPr>
        <p:spPr bwMode="auto">
          <a:xfrm>
            <a:off x="990600" y="2735263"/>
            <a:ext cx="2743200" cy="830263"/>
          </a:xfrm>
          <a:prstGeom prst="rect">
            <a:avLst/>
          </a:prstGeom>
          <a:noFill/>
          <a:ln w="9525">
            <a:noFill/>
            <a:miter lim="800000"/>
            <a:headEnd/>
            <a:tailEnd/>
          </a:ln>
        </p:spPr>
        <p:txBody>
          <a:bodyPr>
            <a:prstTxWarp prst="textNoShape">
              <a:avLst/>
            </a:prstTxWarp>
            <a:spAutoFit/>
          </a:bodyPr>
          <a:lstStyle/>
          <a:p>
            <a:pPr algn="ctr"/>
            <a:r>
              <a:rPr lang="en-US" dirty="0">
                <a:solidFill>
                  <a:srgbClr val="FF0000"/>
                </a:solidFill>
              </a:rPr>
              <a:t>Years having more than 8 days</a:t>
            </a:r>
          </a:p>
        </p:txBody>
      </p:sp>
      <p:sp>
        <p:nvSpPr>
          <p:cNvPr id="14" name="TextBox 2"/>
          <p:cNvSpPr txBox="1">
            <a:spLocks noChangeArrowheads="1"/>
          </p:cNvSpPr>
          <p:nvPr/>
        </p:nvSpPr>
        <p:spPr bwMode="auto">
          <a:xfrm>
            <a:off x="3048000" y="1186825"/>
            <a:ext cx="3376613" cy="523875"/>
          </a:xfrm>
          <a:prstGeom prst="rect">
            <a:avLst/>
          </a:prstGeom>
          <a:noFill/>
          <a:ln w="9525">
            <a:noFill/>
            <a:miter lim="800000"/>
            <a:headEnd/>
            <a:tailEnd/>
          </a:ln>
        </p:spPr>
        <p:txBody>
          <a:bodyPr wrap="none">
            <a:prstTxWarp prst="textNoShape">
              <a:avLst/>
            </a:prstTxWarp>
            <a:spAutoFit/>
          </a:bodyPr>
          <a:lstStyle/>
          <a:p>
            <a:r>
              <a:rPr lang="en-US" sz="2800" b="1" dirty="0">
                <a:solidFill>
                  <a:srgbClr val="212189"/>
                </a:solidFill>
              </a:rPr>
              <a:t>Cedar Rapids Data</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Dew Point Increase.gif"/>
          <p:cNvPicPr>
            <a:picLocks noChangeAspect="1"/>
          </p:cNvPicPr>
          <p:nvPr/>
        </p:nvPicPr>
        <p:blipFill>
          <a:blip r:embed="rId2"/>
          <a:stretch>
            <a:fillRect/>
          </a:stretch>
        </p:blipFill>
        <p:spPr>
          <a:xfrm>
            <a:off x="0" y="1109544"/>
            <a:ext cx="9144000" cy="5748456"/>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069664"/>
            <a:ext cx="8534400" cy="1143000"/>
          </a:xfrm>
        </p:spPr>
        <p:txBody>
          <a:bodyPr>
            <a:normAutofit fontScale="90000"/>
          </a:bodyPr>
          <a:lstStyle/>
          <a:p>
            <a:pPr>
              <a:defRPr/>
            </a:pPr>
            <a:r>
              <a:rPr lang="en-US" sz="3600" dirty="0" smtClean="0">
                <a:solidFill>
                  <a:srgbClr val="000090"/>
                </a:solidFill>
              </a:rPr>
              <a:t>Iowa Agricultural Producers’ Adaptations to Climate Change </a:t>
            </a:r>
            <a:endParaRPr lang="en-US" sz="3600" dirty="0">
              <a:solidFill>
                <a:srgbClr val="000090"/>
              </a:solidFill>
            </a:endParaRPr>
          </a:p>
        </p:txBody>
      </p:sp>
      <p:sp>
        <p:nvSpPr>
          <p:cNvPr id="3" name="Content Placeholder 2"/>
          <p:cNvSpPr>
            <a:spLocks noGrp="1"/>
          </p:cNvSpPr>
          <p:nvPr>
            <p:ph idx="1"/>
          </p:nvPr>
        </p:nvSpPr>
        <p:spPr>
          <a:xfrm>
            <a:off x="1371600" y="2463525"/>
            <a:ext cx="7391400" cy="4013475"/>
          </a:xfrm>
        </p:spPr>
        <p:txBody>
          <a:bodyPr>
            <a:normAutofit fontScale="85000" lnSpcReduction="10000"/>
          </a:bodyPr>
          <a:lstStyle/>
          <a:p>
            <a:pPr>
              <a:buFont typeface="Wingdings" pitchFamily="-112" charset="2"/>
              <a:buChar char=""/>
              <a:defRPr/>
            </a:pPr>
            <a:r>
              <a:rPr lang="en-US" sz="2000" dirty="0" smtClean="0">
                <a:solidFill>
                  <a:srgbClr val="000090"/>
                </a:solidFill>
              </a:rPr>
              <a:t>Longer growing season:  </a:t>
            </a:r>
            <a:r>
              <a:rPr lang="en-US" sz="2000" dirty="0" smtClean="0">
                <a:solidFill>
                  <a:srgbClr val="C2251F"/>
                </a:solidFill>
              </a:rPr>
              <a:t>plant earlier, plant longer season hybrids, harvest later</a:t>
            </a:r>
          </a:p>
          <a:p>
            <a:pPr>
              <a:buFont typeface="Wingdings" pitchFamily="-112" charset="2"/>
              <a:buChar char=""/>
              <a:defRPr/>
            </a:pPr>
            <a:r>
              <a:rPr lang="en-US" sz="2000" dirty="0" smtClean="0">
                <a:solidFill>
                  <a:srgbClr val="020F62"/>
                </a:solidFill>
              </a:rPr>
              <a:t>Wetter springs:  </a:t>
            </a:r>
            <a:r>
              <a:rPr lang="en-US" sz="2000" dirty="0" smtClean="0">
                <a:solidFill>
                  <a:srgbClr val="C2251F"/>
                </a:solidFill>
              </a:rPr>
              <a:t>larger machinery enables planting in smaller weather windows</a:t>
            </a:r>
          </a:p>
          <a:p>
            <a:pPr>
              <a:buFont typeface="Wingdings" pitchFamily="-112" charset="2"/>
              <a:buChar char=""/>
              <a:defRPr/>
            </a:pPr>
            <a:r>
              <a:rPr lang="en-US" sz="2000" dirty="0" smtClean="0">
                <a:solidFill>
                  <a:srgbClr val="020F62"/>
                </a:solidFill>
              </a:rPr>
              <a:t>More summer precipitation:  </a:t>
            </a:r>
            <a:r>
              <a:rPr lang="en-US" sz="2000" dirty="0" smtClean="0">
                <a:solidFill>
                  <a:srgbClr val="C2251F"/>
                </a:solidFill>
              </a:rPr>
              <a:t>higher planting densities for higher yields</a:t>
            </a:r>
          </a:p>
          <a:p>
            <a:pPr>
              <a:buFont typeface="Wingdings" pitchFamily="-112" charset="2"/>
              <a:buChar char=""/>
              <a:defRPr/>
            </a:pPr>
            <a:r>
              <a:rPr lang="en-US" sz="2000" dirty="0" smtClean="0">
                <a:solidFill>
                  <a:srgbClr val="020F62"/>
                </a:solidFill>
              </a:rPr>
              <a:t>Wetter springs and summers:</a:t>
            </a:r>
            <a:r>
              <a:rPr lang="en-US" sz="2000" dirty="0" smtClean="0">
                <a:solidFill>
                  <a:srgbClr val="C2251F"/>
                </a:solidFill>
              </a:rPr>
              <a:t>  more subsurface drainage tile is being installed, closer spacing, sloped surfaces</a:t>
            </a:r>
          </a:p>
          <a:p>
            <a:pPr>
              <a:buFont typeface="Wingdings" pitchFamily="-112" charset="2"/>
              <a:buChar char=""/>
              <a:defRPr/>
            </a:pPr>
            <a:r>
              <a:rPr lang="en-US" sz="2000" dirty="0" smtClean="0">
                <a:solidFill>
                  <a:srgbClr val="020F62"/>
                </a:solidFill>
              </a:rPr>
              <a:t>Fewer extreme heat events:  </a:t>
            </a:r>
            <a:r>
              <a:rPr lang="en-US" sz="2000" dirty="0" smtClean="0">
                <a:solidFill>
                  <a:srgbClr val="C2251F"/>
                </a:solidFill>
              </a:rPr>
              <a:t>higher planting densities, fewer pollination failures</a:t>
            </a:r>
          </a:p>
          <a:p>
            <a:pPr>
              <a:buFont typeface="Wingdings" pitchFamily="-112" charset="2"/>
              <a:buChar char=""/>
              <a:defRPr/>
            </a:pPr>
            <a:r>
              <a:rPr lang="en-US" sz="2000" dirty="0" smtClean="0">
                <a:solidFill>
                  <a:srgbClr val="020F62"/>
                </a:solidFill>
              </a:rPr>
              <a:t>Higher humidity:</a:t>
            </a:r>
            <a:r>
              <a:rPr lang="en-US" sz="2000" dirty="0" smtClean="0">
                <a:solidFill>
                  <a:srgbClr val="C2251F"/>
                </a:solidFill>
              </a:rPr>
              <a:t>  more spraying for pathogens favored by moist conditions. more problems with fall crop dry-down, wider bean heads for faster harvest due to shorter harvest period during the daytime.</a:t>
            </a:r>
          </a:p>
          <a:p>
            <a:pPr>
              <a:buFont typeface="Wingdings" pitchFamily="-112" charset="2"/>
              <a:buChar char=""/>
              <a:defRPr/>
            </a:pPr>
            <a:r>
              <a:rPr lang="en-US" sz="2000" dirty="0" smtClean="0">
                <a:solidFill>
                  <a:srgbClr val="020F62"/>
                </a:solidFill>
              </a:rPr>
              <a:t>Drier autumns:  </a:t>
            </a:r>
            <a:r>
              <a:rPr lang="en-US" sz="2000" dirty="0" smtClean="0">
                <a:solidFill>
                  <a:srgbClr val="C2251F"/>
                </a:solidFill>
              </a:rPr>
              <a:t>delay harvest to take advantage of natural dry-down conditions</a:t>
            </a:r>
            <a:r>
              <a:rPr lang="en-US" sz="2400" dirty="0" smtClean="0">
                <a:solidFill>
                  <a:srgbClr val="C2251F"/>
                </a:solidFill>
              </a:rPr>
              <a:t> </a:t>
            </a:r>
          </a:p>
          <a:p>
            <a:pPr>
              <a:buFont typeface="Wingdings" pitchFamily="-112" charset="2"/>
              <a:buChar char=""/>
              <a:defRPr/>
            </a:pPr>
            <a:endParaRPr lang="en-US" dirty="0">
              <a:solidFill>
                <a:srgbClr val="C2251F"/>
              </a:solidFill>
            </a:endParaRPr>
          </a:p>
        </p:txBody>
      </p:sp>
      <p:sp>
        <p:nvSpPr>
          <p:cNvPr id="95236" name="TextBox 3"/>
          <p:cNvSpPr txBox="1">
            <a:spLocks noChangeArrowheads="1"/>
          </p:cNvSpPr>
          <p:nvPr/>
        </p:nvSpPr>
        <p:spPr bwMode="auto">
          <a:xfrm>
            <a:off x="1524000" y="6457950"/>
            <a:ext cx="2507806" cy="400050"/>
          </a:xfrm>
          <a:prstGeom prst="rect">
            <a:avLst/>
          </a:prstGeom>
          <a:noFill/>
          <a:ln w="9525">
            <a:noFill/>
            <a:miter lim="800000"/>
            <a:headEnd/>
            <a:tailEnd/>
          </a:ln>
        </p:spPr>
        <p:txBody>
          <a:bodyPr wrap="square">
            <a:prstTxWarp prst="textNoShape">
              <a:avLst/>
            </a:prstTxWarp>
            <a:spAutoFit/>
          </a:bodyPr>
          <a:lstStyle/>
          <a:p>
            <a:pPr algn="ctr"/>
            <a:r>
              <a:rPr lang="en-US" sz="2000" b="1" dirty="0">
                <a:solidFill>
                  <a:srgbClr val="008000"/>
                </a:solidFill>
              </a:rPr>
              <a:t>HIGHER YIELDS!!</a:t>
            </a:r>
          </a:p>
        </p:txBody>
      </p:sp>
      <p:sp>
        <p:nvSpPr>
          <p:cNvPr id="95237" name="Right Arrow 4"/>
          <p:cNvSpPr>
            <a:spLocks noChangeArrowheads="1"/>
          </p:cNvSpPr>
          <p:nvPr/>
        </p:nvSpPr>
        <p:spPr bwMode="auto">
          <a:xfrm>
            <a:off x="457200" y="6477000"/>
            <a:ext cx="977900" cy="381000"/>
          </a:xfrm>
          <a:prstGeom prst="rightArrow">
            <a:avLst>
              <a:gd name="adj1" fmla="val 50000"/>
              <a:gd name="adj2" fmla="val 50026"/>
            </a:avLst>
          </a:prstGeom>
          <a:solidFill>
            <a:srgbClr val="008000"/>
          </a:solidFill>
          <a:ln w="9525">
            <a:solidFill>
              <a:srgbClr val="800000"/>
            </a:solidFill>
            <a:round/>
            <a:headEnd/>
            <a:tailEnd/>
          </a:ln>
        </p:spPr>
        <p:txBody>
          <a:bodyPr>
            <a:prstTxWarp prst="textNoShape">
              <a:avLst/>
            </a:prstTxWarp>
          </a:bodyPr>
          <a:lstStyle/>
          <a:p>
            <a:pPr eaLnBrk="0" hangingPunct="0"/>
            <a:endParaRPr lang="en-US"/>
          </a:p>
        </p:txBody>
      </p:sp>
      <p:sp>
        <p:nvSpPr>
          <p:cNvPr id="95238" name="TextBox 5"/>
          <p:cNvSpPr txBox="1">
            <a:spLocks noChangeArrowheads="1"/>
          </p:cNvSpPr>
          <p:nvPr/>
        </p:nvSpPr>
        <p:spPr bwMode="auto">
          <a:xfrm flipH="1">
            <a:off x="3883850" y="6457950"/>
            <a:ext cx="4879150" cy="369332"/>
          </a:xfrm>
          <a:prstGeom prst="rect">
            <a:avLst/>
          </a:prstGeom>
          <a:noFill/>
          <a:ln w="9525">
            <a:noFill/>
            <a:miter lim="800000"/>
            <a:headEnd/>
            <a:tailEnd/>
          </a:ln>
        </p:spPr>
        <p:txBody>
          <a:bodyPr wrap="square">
            <a:prstTxWarp prst="textNoShape">
              <a:avLst/>
            </a:prstTxWarp>
            <a:spAutoFit/>
          </a:bodyPr>
          <a:lstStyle/>
          <a:p>
            <a:pPr algn="ctr"/>
            <a:r>
              <a:rPr lang="en-US" sz="1800" dirty="0">
                <a:solidFill>
                  <a:srgbClr val="008000"/>
                </a:solidFill>
              </a:rPr>
              <a:t>Is it genetics or climate?  Likely some of each.</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0" y="912345"/>
            <a:ext cx="9144000" cy="1143000"/>
          </a:xfrm>
        </p:spPr>
        <p:txBody>
          <a:bodyPr/>
          <a:lstStyle/>
          <a:p>
            <a:pPr algn="ctr">
              <a:defRPr/>
            </a:pPr>
            <a:r>
              <a:rPr lang="en-US" dirty="0">
                <a:solidFill>
                  <a:srgbClr val="212189"/>
                </a:solidFill>
                <a:latin typeface="Arial" pitchFamily="-112" charset="0"/>
              </a:rPr>
              <a:t>For More Information</a:t>
            </a:r>
            <a:endParaRPr lang="en-US" dirty="0">
              <a:solidFill>
                <a:srgbClr val="212189"/>
              </a:solidFill>
            </a:endParaRPr>
          </a:p>
        </p:txBody>
      </p:sp>
      <p:sp>
        <p:nvSpPr>
          <p:cNvPr id="86019" name="Rectangle 3"/>
          <p:cNvSpPr>
            <a:spLocks noGrp="1" noChangeArrowheads="1"/>
          </p:cNvSpPr>
          <p:nvPr>
            <p:ph type="body" idx="1"/>
          </p:nvPr>
        </p:nvSpPr>
        <p:spPr>
          <a:xfrm>
            <a:off x="2171700" y="2286000"/>
            <a:ext cx="5867400" cy="4114800"/>
          </a:xfrm>
        </p:spPr>
        <p:txBody>
          <a:bodyPr>
            <a:normAutofit/>
          </a:bodyPr>
          <a:lstStyle/>
          <a:p>
            <a:pPr>
              <a:lnSpc>
                <a:spcPct val="90000"/>
              </a:lnSpc>
              <a:buFont typeface="Monotype Sorts" pitchFamily="-112" charset="2"/>
              <a:buNone/>
              <a:defRPr/>
            </a:pPr>
            <a:endParaRPr lang="en-US" sz="1600" dirty="0" smtClean="0">
              <a:latin typeface="Arial" pitchFamily="-112" charset="0"/>
            </a:endParaRPr>
          </a:p>
          <a:p>
            <a:pPr>
              <a:lnSpc>
                <a:spcPct val="90000"/>
              </a:lnSpc>
              <a:buFont typeface="Monotype Sorts" pitchFamily="-112" charset="2"/>
              <a:buNone/>
              <a:defRPr/>
            </a:pPr>
            <a:endParaRPr lang="en-US" sz="1600" dirty="0">
              <a:latin typeface="Arial" pitchFamily="-112" charset="0"/>
            </a:endParaRPr>
          </a:p>
        </p:txBody>
      </p:sp>
      <p:sp>
        <p:nvSpPr>
          <p:cNvPr id="5" name="TextBox 4"/>
          <p:cNvSpPr txBox="1"/>
          <p:nvPr/>
        </p:nvSpPr>
        <p:spPr>
          <a:xfrm>
            <a:off x="1219200" y="2709333"/>
            <a:ext cx="6819900" cy="3139321"/>
          </a:xfrm>
          <a:prstGeom prst="rect">
            <a:avLst/>
          </a:prstGeom>
          <a:noFill/>
        </p:spPr>
        <p:txBody>
          <a:bodyPr wrap="square" rtlCol="0">
            <a:spAutoFit/>
          </a:bodyPr>
          <a:lstStyle/>
          <a:p>
            <a:pPr algn="ctr"/>
            <a:r>
              <a:rPr lang="en-US" b="1" dirty="0" smtClean="0"/>
              <a:t>Assessment of Potential Impacts of Climate Changes on Iowa</a:t>
            </a:r>
            <a:endParaRPr lang="en-US" dirty="0" smtClean="0"/>
          </a:p>
          <a:p>
            <a:pPr algn="ctr"/>
            <a:r>
              <a:rPr lang="en-US" b="1" dirty="0" smtClean="0"/>
              <a:t>Using Current Trends and Future Projections</a:t>
            </a:r>
            <a:endParaRPr lang="en-US" dirty="0" smtClean="0"/>
          </a:p>
          <a:p>
            <a:pPr algn="ctr"/>
            <a:r>
              <a:rPr lang="en-US" dirty="0" smtClean="0"/>
              <a:t>Eugene S. Takle</a:t>
            </a:r>
          </a:p>
          <a:p>
            <a:pPr algn="ctr"/>
            <a:r>
              <a:rPr lang="en-US" dirty="0" smtClean="0"/>
              <a:t>Climate Science Program</a:t>
            </a:r>
          </a:p>
          <a:p>
            <a:pPr algn="ctr"/>
            <a:r>
              <a:rPr lang="en-US" dirty="0" smtClean="0"/>
              <a:t>Iowa State University</a:t>
            </a:r>
          </a:p>
          <a:p>
            <a:pPr algn="ctr"/>
            <a:r>
              <a:rPr lang="en-US" dirty="0" smtClean="0"/>
              <a:t>Ames, IA  50011</a:t>
            </a:r>
          </a:p>
          <a:p>
            <a:pPr algn="ctr"/>
            <a:r>
              <a:rPr lang="en-US" u="sng" dirty="0" smtClean="0">
                <a:hlinkClick r:id="rId3"/>
              </a:rPr>
              <a:t>gstakle@iastate.edu</a:t>
            </a:r>
            <a:endParaRPr lang="en-US" dirty="0" smtClean="0"/>
          </a:p>
          <a:p>
            <a:pPr algn="ctr"/>
            <a:r>
              <a:rPr lang="en-US" dirty="0" smtClean="0"/>
              <a:t>515-294-9871</a:t>
            </a:r>
          </a:p>
          <a:p>
            <a:pPr algn="ctr"/>
            <a:endParaRPr lang="en-US" dirty="0" smtClean="0"/>
          </a:p>
          <a:p>
            <a:pPr algn="ctr"/>
            <a:r>
              <a:rPr lang="en-US" dirty="0" smtClean="0"/>
              <a:t>13 August 2010</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1070395"/>
            <a:ext cx="8229600" cy="1143001"/>
          </a:xfrm>
        </p:spPr>
        <p:txBody>
          <a:bodyPr>
            <a:normAutofit fontScale="90000"/>
          </a:bodyPr>
          <a:lstStyle/>
          <a:p>
            <a:pPr>
              <a:defRPr/>
            </a:pPr>
            <a:r>
              <a:rPr lang="en-US" sz="3600" b="1" dirty="0" smtClean="0">
                <a:ea typeface="ＭＳ Ｐゴシック" pitchFamily="-107" charset="-128"/>
                <a:cs typeface="ＭＳ Ｐゴシック" pitchFamily="-107" charset="-128"/>
              </a:rPr>
              <a:t>Temperature </a:t>
            </a:r>
            <a:r>
              <a:rPr lang="en-US" dirty="0" smtClean="0">
                <a:ea typeface="ＭＳ Ｐゴシック" pitchFamily="-107" charset="-128"/>
                <a:cs typeface="ＭＳ Ｐゴシック" pitchFamily="-107" charset="-128"/>
              </a:rPr>
              <a:t>C</a:t>
            </a:r>
            <a:r>
              <a:rPr lang="en-US" sz="3600" b="1" dirty="0" smtClean="0">
                <a:ea typeface="ＭＳ Ｐゴシック" pitchFamily="-107" charset="-128"/>
                <a:cs typeface="ＭＳ Ｐゴシック" pitchFamily="-107" charset="-128"/>
              </a:rPr>
              <a:t>hanges are Not </a:t>
            </a:r>
            <a:r>
              <a:rPr lang="en-US" sz="3600" b="1" dirty="0">
                <a:ea typeface="ＭＳ Ｐゴシック" pitchFamily="-107" charset="-128"/>
                <a:cs typeface="ＭＳ Ｐゴシック" pitchFamily="-107" charset="-128"/>
              </a:rPr>
              <a:t/>
            </a:r>
            <a:br>
              <a:rPr lang="en-US" sz="3600" b="1" dirty="0">
                <a:ea typeface="ＭＳ Ｐゴシック" pitchFamily="-107" charset="-128"/>
                <a:cs typeface="ＭＳ Ｐゴシック" pitchFamily="-107" charset="-128"/>
              </a:rPr>
            </a:br>
            <a:r>
              <a:rPr lang="en-US" sz="3600" b="1" dirty="0">
                <a:ea typeface="ＭＳ Ｐゴシック" pitchFamily="-107" charset="-128"/>
                <a:cs typeface="ＭＳ Ｐゴシック" pitchFamily="-107" charset="-128"/>
              </a:rPr>
              <a:t>Uniform Around the Globe</a:t>
            </a:r>
          </a:p>
        </p:txBody>
      </p:sp>
      <p:pic>
        <p:nvPicPr>
          <p:cNvPr id="16387" name="Picture 2" descr="ftp://ncdcftp.ncdc.noaa.gov/pub/upload/7days/tmean.1900.2009.ann.gif"/>
          <p:cNvPicPr>
            <a:picLocks noChangeAspect="1" noChangeArrowheads="1"/>
          </p:cNvPicPr>
          <p:nvPr/>
        </p:nvPicPr>
        <p:blipFill>
          <a:blip r:embed="rId2"/>
          <a:srcRect t="7524" b="7524"/>
          <a:stretch>
            <a:fillRect/>
          </a:stretch>
        </p:blipFill>
        <p:spPr bwMode="auto">
          <a:xfrm>
            <a:off x="2169378" y="2213396"/>
            <a:ext cx="6974622" cy="4582493"/>
          </a:xfrm>
          <a:prstGeom prst="rect">
            <a:avLst/>
          </a:prstGeom>
          <a:ln>
            <a:noFill/>
          </a:ln>
          <a:effectLst>
            <a:outerShdw blurRad="292100" dist="139700" dir="2700000" algn="tl" rotWithShape="0">
              <a:srgbClr val="333333">
                <a:alpha val="65000"/>
              </a:srgbClr>
            </a:outerShdw>
          </a:effectLst>
        </p:spPr>
      </p:pic>
      <p:sp>
        <p:nvSpPr>
          <p:cNvPr id="27652" name="TextBox 3"/>
          <p:cNvSpPr txBox="1">
            <a:spLocks noChangeArrowheads="1"/>
          </p:cNvSpPr>
          <p:nvPr/>
        </p:nvSpPr>
        <p:spPr bwMode="auto">
          <a:xfrm>
            <a:off x="0" y="6488112"/>
            <a:ext cx="3200400" cy="307777"/>
          </a:xfrm>
          <a:prstGeom prst="rect">
            <a:avLst/>
          </a:prstGeom>
          <a:noFill/>
          <a:ln w="9525">
            <a:noFill/>
            <a:miter lim="800000"/>
            <a:headEnd/>
            <a:tailEnd/>
          </a:ln>
        </p:spPr>
        <p:txBody>
          <a:bodyPr>
            <a:prstTxWarp prst="textNoShape">
              <a:avLst/>
            </a:prstTxWarp>
            <a:spAutoFit/>
          </a:bodyPr>
          <a:lstStyle/>
          <a:p>
            <a:r>
              <a:rPr lang="en-US" sz="1400" dirty="0">
                <a:solidFill>
                  <a:srgbClr val="0067AC"/>
                </a:solidFill>
              </a:rPr>
              <a:t>From Tom Karl, NOAA NCDC</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Title 1"/>
          <p:cNvSpPr>
            <a:spLocks noGrp="1"/>
          </p:cNvSpPr>
          <p:nvPr>
            <p:ph type="title"/>
          </p:nvPr>
        </p:nvSpPr>
        <p:spPr>
          <a:xfrm>
            <a:off x="382220" y="926329"/>
            <a:ext cx="8229600" cy="914400"/>
          </a:xfrm>
        </p:spPr>
        <p:txBody>
          <a:bodyPr/>
          <a:lstStyle/>
          <a:p>
            <a:pPr algn="ctr">
              <a:defRPr/>
            </a:pPr>
            <a:r>
              <a:rPr lang="en-US" b="1" dirty="0" smtClean="0">
                <a:ea typeface="ＭＳ Ｐゴシック" pitchFamily="-107" charset="-128"/>
                <a:cs typeface="ＭＳ Ｐゴシック" pitchFamily="-107" charset="-128"/>
              </a:rPr>
              <a:t>U.S. Temperature Trends</a:t>
            </a:r>
            <a:endParaRPr lang="en-US" b="1" dirty="0">
              <a:ea typeface="ＭＳ Ｐゴシック" pitchFamily="-107" charset="-128"/>
              <a:cs typeface="ＭＳ Ｐゴシック" pitchFamily="-107" charset="-128"/>
            </a:endParaRPr>
          </a:p>
        </p:txBody>
      </p:sp>
      <p:sp>
        <p:nvSpPr>
          <p:cNvPr id="3" name="Content Placeholder 2"/>
          <p:cNvSpPr>
            <a:spLocks noGrp="1"/>
          </p:cNvSpPr>
          <p:nvPr>
            <p:ph idx="1"/>
          </p:nvPr>
        </p:nvSpPr>
        <p:spPr>
          <a:xfrm>
            <a:off x="0" y="1840729"/>
            <a:ext cx="9144000" cy="609600"/>
          </a:xfrm>
        </p:spPr>
        <p:txBody>
          <a:bodyPr/>
          <a:lstStyle/>
          <a:p>
            <a:pPr algn="ctr">
              <a:buFont typeface="Arial" pitchFamily="-107" charset="0"/>
              <a:buNone/>
              <a:defRPr/>
            </a:pPr>
            <a:r>
              <a:rPr lang="en-US" sz="2000" dirty="0" smtClean="0"/>
              <a:t>U.S. average temperature has risen more than 2</a:t>
            </a:r>
            <a:r>
              <a:rPr lang="en-US" sz="2000" baseline="30000" dirty="0" smtClean="0"/>
              <a:t>o</a:t>
            </a:r>
            <a:r>
              <a:rPr lang="en-US" sz="2000" dirty="0" smtClean="0"/>
              <a:t>F over the past 50 years</a:t>
            </a:r>
          </a:p>
        </p:txBody>
      </p:sp>
      <p:pic>
        <p:nvPicPr>
          <p:cNvPr id="7" name="Picture 6" descr="mapt-ushcnv2-mntp-ann-1960-2009_13.jpg"/>
          <p:cNvPicPr>
            <a:picLocks noChangeAspect="1"/>
          </p:cNvPicPr>
          <p:nvPr/>
        </p:nvPicPr>
        <p:blipFill>
          <a:blip r:embed="rId3"/>
          <a:stretch>
            <a:fillRect/>
          </a:stretch>
        </p:blipFill>
        <p:spPr>
          <a:xfrm>
            <a:off x="5646105" y="2467272"/>
            <a:ext cx="3116895" cy="1978344"/>
          </a:xfrm>
          <a:prstGeom prst="rect">
            <a:avLst/>
          </a:prstGeom>
          <a:ln>
            <a:noFill/>
          </a:ln>
          <a:effectLst>
            <a:outerShdw blurRad="292100" dist="139700" dir="2700000" algn="tl" rotWithShape="0">
              <a:srgbClr val="333333">
                <a:alpha val="65000"/>
              </a:srgbClr>
            </a:outerShdw>
          </a:effectLst>
        </p:spPr>
      </p:pic>
      <p:pic>
        <p:nvPicPr>
          <p:cNvPr id="8" name="Picture 7" descr="mapt-ushcnv2-mntp-ann-1900-2009_13.jpg"/>
          <p:cNvPicPr>
            <a:picLocks noChangeAspect="1"/>
          </p:cNvPicPr>
          <p:nvPr/>
        </p:nvPicPr>
        <p:blipFill>
          <a:blip r:embed="rId4"/>
          <a:stretch>
            <a:fillRect/>
          </a:stretch>
        </p:blipFill>
        <p:spPr>
          <a:xfrm>
            <a:off x="382220" y="2467272"/>
            <a:ext cx="3145316" cy="1978344"/>
          </a:xfrm>
          <a:prstGeom prst="rect">
            <a:avLst/>
          </a:prstGeom>
          <a:ln>
            <a:noFill/>
          </a:ln>
          <a:effectLst>
            <a:outerShdw blurRad="292100" dist="139700" dir="2700000" algn="tl" rotWithShape="0">
              <a:srgbClr val="333333">
                <a:alpha val="65000"/>
              </a:srgbClr>
            </a:outerShdw>
          </a:effectLst>
        </p:spPr>
      </p:pic>
      <p:pic>
        <p:nvPicPr>
          <p:cNvPr id="6" name="Picture 5" descr="mapt-ushcnv2-mntp-ann-1980-2009_13.jpg"/>
          <p:cNvPicPr>
            <a:picLocks noChangeAspect="1"/>
          </p:cNvPicPr>
          <p:nvPr/>
        </p:nvPicPr>
        <p:blipFill>
          <a:blip r:embed="rId5"/>
          <a:stretch>
            <a:fillRect/>
          </a:stretch>
        </p:blipFill>
        <p:spPr>
          <a:xfrm>
            <a:off x="3020772" y="4632657"/>
            <a:ext cx="3409608" cy="2163233"/>
          </a:xfrm>
          <a:prstGeom prst="rect">
            <a:avLst/>
          </a:prstGeom>
          <a:ln>
            <a:noFill/>
          </a:ln>
          <a:effectLst>
            <a:outerShdw blurRad="292100" dist="139700" dir="2700000" algn="tl" rotWithShape="0">
              <a:srgbClr val="333333">
                <a:alpha val="65000"/>
              </a:srgbClr>
            </a:outerShdw>
          </a:effectLst>
        </p:spPr>
      </p:pic>
      <p:sp>
        <p:nvSpPr>
          <p:cNvPr id="28679" name="Rectangle 8"/>
          <p:cNvSpPr>
            <a:spLocks noChangeArrowheads="1"/>
          </p:cNvSpPr>
          <p:nvPr/>
        </p:nvSpPr>
        <p:spPr bwMode="auto">
          <a:xfrm>
            <a:off x="0" y="6488113"/>
            <a:ext cx="2220142" cy="307777"/>
          </a:xfrm>
          <a:prstGeom prst="rect">
            <a:avLst/>
          </a:prstGeom>
          <a:noFill/>
          <a:ln w="9525">
            <a:noFill/>
            <a:miter lim="800000"/>
            <a:headEnd/>
            <a:tailEnd/>
          </a:ln>
        </p:spPr>
        <p:txBody>
          <a:bodyPr wrap="none">
            <a:prstTxWarp prst="textNoShape">
              <a:avLst/>
            </a:prstTxWarp>
            <a:spAutoFit/>
          </a:bodyPr>
          <a:lstStyle/>
          <a:p>
            <a:r>
              <a:rPr lang="en-US" sz="1400" dirty="0">
                <a:solidFill>
                  <a:srgbClr val="0067AC"/>
                </a:solidFill>
              </a:rPr>
              <a:t>From Tom Karl, NOAA NCDC</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Title 1"/>
          <p:cNvSpPr>
            <a:spLocks noGrp="1"/>
          </p:cNvSpPr>
          <p:nvPr>
            <p:ph type="title"/>
          </p:nvPr>
        </p:nvSpPr>
        <p:spPr>
          <a:xfrm>
            <a:off x="-11113" y="876300"/>
            <a:ext cx="8913813" cy="1447800"/>
          </a:xfrm>
        </p:spPr>
        <p:txBody>
          <a:bodyPr>
            <a:normAutofit/>
          </a:bodyPr>
          <a:lstStyle/>
          <a:p>
            <a:pPr algn="ctr" eaLnBrk="1" hangingPunct="1">
              <a:defRPr/>
            </a:pPr>
            <a:r>
              <a:rPr lang="en-US" sz="3200" b="1" dirty="0" smtClean="0">
                <a:latin typeface="Century Gothic" pitchFamily="-111" charset="0"/>
                <a:ea typeface="ＭＳ Ｐゴシック" pitchFamily="-111" charset="-128"/>
              </a:rPr>
              <a:t>Conditions today are unusual in the context of the last 2,000 years …</a:t>
            </a:r>
          </a:p>
        </p:txBody>
      </p:sp>
      <p:pic>
        <p:nvPicPr>
          <p:cNvPr id="30723" name="Picture 4"/>
          <p:cNvPicPr>
            <a:picLocks noChangeAspect="1"/>
          </p:cNvPicPr>
          <p:nvPr/>
        </p:nvPicPr>
        <p:blipFill>
          <a:blip r:embed="rId2"/>
          <a:srcRect t="3123" b="21866"/>
          <a:stretch>
            <a:fillRect/>
          </a:stretch>
        </p:blipFill>
        <p:spPr bwMode="auto">
          <a:xfrm>
            <a:off x="304800" y="2324100"/>
            <a:ext cx="8597900" cy="4391025"/>
          </a:xfrm>
          <a:prstGeom prst="rect">
            <a:avLst/>
          </a:prstGeom>
          <a:noFill/>
          <a:ln w="9525">
            <a:noFill/>
            <a:miter lim="800000"/>
            <a:headEnd/>
            <a:tailEnd/>
          </a:ln>
        </p:spPr>
      </p:pic>
      <p:sp>
        <p:nvSpPr>
          <p:cNvPr id="4" name="TextBox 3"/>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1295400"/>
            <a:ext cx="8686800" cy="1143000"/>
          </a:xfrm>
        </p:spPr>
        <p:txBody>
          <a:bodyPr>
            <a:normAutofit fontScale="90000"/>
          </a:bodyPr>
          <a:lstStyle/>
          <a:p>
            <a:pPr eaLnBrk="1" hangingPunct="1">
              <a:defRPr/>
            </a:pPr>
            <a:r>
              <a:rPr lang="en-US" sz="3800" b="1" dirty="0" smtClean="0">
                <a:latin typeface="Century Gothic" pitchFamily="-111" charset="0"/>
                <a:ea typeface="ＭＳ Ｐゴシック" pitchFamily="-111" charset="-128"/>
              </a:rPr>
              <a:t>Why does the Earth warm?</a:t>
            </a:r>
            <a:br>
              <a:rPr lang="en-US" sz="3800" b="1" dirty="0" smtClean="0">
                <a:latin typeface="Century Gothic" pitchFamily="-111" charset="0"/>
                <a:ea typeface="ＭＳ Ｐゴシック" pitchFamily="-111" charset="-128"/>
              </a:rPr>
            </a:br>
            <a:r>
              <a:rPr lang="en-US" sz="3800" b="1" dirty="0" smtClean="0">
                <a:latin typeface="Century Gothic" pitchFamily="-111" charset="0"/>
                <a:ea typeface="ＭＳ Ｐゴシック" pitchFamily="-111" charset="-128"/>
              </a:rPr>
              <a:t>1. Natural causes</a:t>
            </a:r>
          </a:p>
        </p:txBody>
      </p:sp>
      <p:sp>
        <p:nvSpPr>
          <p:cNvPr id="29699" name="Rectangle 3"/>
          <p:cNvSpPr>
            <a:spLocks noGrp="1" noChangeArrowheads="1"/>
          </p:cNvSpPr>
          <p:nvPr>
            <p:ph idx="1"/>
          </p:nvPr>
        </p:nvSpPr>
        <p:spPr>
          <a:xfrm>
            <a:off x="152400" y="3217866"/>
            <a:ext cx="5257800" cy="3072658"/>
          </a:xfrm>
        </p:spPr>
        <p:txBody>
          <a:bodyPr>
            <a:normAutofit lnSpcReduction="10000"/>
          </a:bodyPr>
          <a:lstStyle/>
          <a:p>
            <a:pPr eaLnBrk="1" hangingPunct="1">
              <a:buFont typeface="Wingdings 2" pitchFamily="-111" charset="2"/>
              <a:buNone/>
              <a:defRPr/>
            </a:pPr>
            <a:r>
              <a:rPr lang="en-US" b="1" dirty="0" smtClean="0">
                <a:latin typeface="Calibri" pitchFamily="-111" charset="0"/>
                <a:ea typeface="ＭＳ Ｐゴシック" pitchFamily="-111" charset="-128"/>
                <a:cs typeface="ＭＳ Ｐゴシック" pitchFamily="-111" charset="-128"/>
              </a:rPr>
              <a:t>THE GREENHOUSE EFFECT…</a:t>
            </a:r>
          </a:p>
          <a:p>
            <a:pPr eaLnBrk="1" hangingPunct="1">
              <a:buFont typeface="Arial" pitchFamily="-111" charset="0"/>
              <a:buChar char="•"/>
              <a:defRPr/>
            </a:pPr>
            <a:r>
              <a:rPr lang="en-US" b="1" dirty="0" smtClean="0">
                <a:latin typeface="Calibri" pitchFamily="-111" charset="0"/>
                <a:ea typeface="ＭＳ Ｐゴシック" pitchFamily="-111" charset="-128"/>
                <a:cs typeface="ＭＳ Ｐゴシック" pitchFamily="-111" charset="-128"/>
              </a:rPr>
              <a:t>…is 100% natural. </a:t>
            </a:r>
          </a:p>
          <a:p>
            <a:pPr lvl="1" eaLnBrk="1" hangingPunct="1">
              <a:buFont typeface="Arial" pitchFamily="-111" charset="0"/>
              <a:buChar char="–"/>
              <a:defRPr/>
            </a:pPr>
            <a:r>
              <a:rPr lang="en-US" sz="2400" b="1" dirty="0" smtClean="0">
                <a:latin typeface="Calibri" pitchFamily="-111" charset="0"/>
              </a:rPr>
              <a:t>Heat is trapped in the atmosphere.</a:t>
            </a:r>
          </a:p>
          <a:p>
            <a:pPr eaLnBrk="1" hangingPunct="1">
              <a:buFont typeface="Arial" pitchFamily="-111" charset="0"/>
              <a:buChar char="•"/>
              <a:defRPr/>
            </a:pPr>
            <a:r>
              <a:rPr lang="en-US" b="1" dirty="0" smtClean="0">
                <a:latin typeface="Calibri" pitchFamily="-111" charset="0"/>
                <a:ea typeface="ＭＳ Ｐゴシック" pitchFamily="-111" charset="-128"/>
                <a:cs typeface="ＭＳ Ｐゴシック" pitchFamily="-111" charset="-128"/>
              </a:rPr>
              <a:t>…sustains life on Earth.</a:t>
            </a:r>
          </a:p>
          <a:p>
            <a:pPr lvl="1" eaLnBrk="1" hangingPunct="1">
              <a:buFont typeface="Arial" pitchFamily="-111" charset="0"/>
              <a:buChar char="–"/>
              <a:defRPr/>
            </a:pPr>
            <a:r>
              <a:rPr lang="en-US" sz="2400" b="1" dirty="0" smtClean="0">
                <a:latin typeface="Calibri" pitchFamily="-111" charset="0"/>
              </a:rPr>
              <a:t>Keeps average temperatures at 12.8</a:t>
            </a:r>
            <a:r>
              <a:rPr lang="en-US" sz="2400" b="1" baseline="30000" dirty="0" smtClean="0">
                <a:latin typeface="Calibri" pitchFamily="-111" charset="0"/>
              </a:rPr>
              <a:t>o</a:t>
            </a:r>
            <a:r>
              <a:rPr lang="en-US" sz="2400" b="1" dirty="0" smtClean="0">
                <a:latin typeface="Calibri" pitchFamily="-111" charset="0"/>
              </a:rPr>
              <a:t>C </a:t>
            </a:r>
            <a:r>
              <a:rPr lang="en-US" sz="2400" b="1" dirty="0" smtClean="0">
                <a:solidFill>
                  <a:srgbClr val="FF0000"/>
                </a:solidFill>
                <a:latin typeface="Calibri" pitchFamily="-111" charset="0"/>
              </a:rPr>
              <a:t>(55</a:t>
            </a:r>
            <a:r>
              <a:rPr lang="en-US" sz="2400" b="1" baseline="30000" dirty="0" smtClean="0">
                <a:solidFill>
                  <a:srgbClr val="FF0000"/>
                </a:solidFill>
                <a:latin typeface="Calibri" pitchFamily="-111" charset="0"/>
              </a:rPr>
              <a:t>o</a:t>
            </a:r>
            <a:r>
              <a:rPr lang="en-US" sz="2400" b="1" dirty="0" smtClean="0">
                <a:solidFill>
                  <a:srgbClr val="FF0000"/>
                </a:solidFill>
                <a:latin typeface="Calibri" pitchFamily="-111" charset="0"/>
              </a:rPr>
              <a:t>F)</a:t>
            </a:r>
            <a:r>
              <a:rPr lang="en-US" sz="2400" b="1" dirty="0" smtClean="0">
                <a:latin typeface="Calibri" pitchFamily="-111" charset="0"/>
              </a:rPr>
              <a:t>, instead of –29</a:t>
            </a:r>
            <a:r>
              <a:rPr lang="en-US" sz="2400" b="1" baseline="30000" dirty="0" smtClean="0">
                <a:latin typeface="Calibri" pitchFamily="-111" charset="0"/>
              </a:rPr>
              <a:t>o</a:t>
            </a:r>
            <a:r>
              <a:rPr lang="en-US" sz="2400" b="1" dirty="0" smtClean="0">
                <a:latin typeface="Calibri" pitchFamily="-111" charset="0"/>
              </a:rPr>
              <a:t>C </a:t>
            </a:r>
            <a:r>
              <a:rPr lang="en-US" sz="2400" b="1" dirty="0" smtClean="0">
                <a:solidFill>
                  <a:srgbClr val="FF0000"/>
                </a:solidFill>
                <a:latin typeface="Calibri" pitchFamily="-111" charset="0"/>
              </a:rPr>
              <a:t>(-20</a:t>
            </a:r>
            <a:r>
              <a:rPr lang="en-US" sz="2400" b="1" baseline="30000" dirty="0" smtClean="0">
                <a:solidFill>
                  <a:srgbClr val="FF0000"/>
                </a:solidFill>
                <a:latin typeface="Calibri" pitchFamily="-111" charset="0"/>
              </a:rPr>
              <a:t>o</a:t>
            </a:r>
            <a:r>
              <a:rPr lang="en-US" sz="2400" b="1" dirty="0" smtClean="0">
                <a:solidFill>
                  <a:srgbClr val="FF0000"/>
                </a:solidFill>
                <a:latin typeface="Calibri" pitchFamily="-111" charset="0"/>
              </a:rPr>
              <a:t>F)</a:t>
            </a:r>
            <a:r>
              <a:rPr lang="en-US" sz="2400" b="1" dirty="0" smtClean="0">
                <a:latin typeface="Calibri" pitchFamily="-111" charset="0"/>
              </a:rPr>
              <a:t>.</a:t>
            </a:r>
          </a:p>
          <a:p>
            <a:pPr eaLnBrk="1" hangingPunct="1">
              <a:buFont typeface="Arial" pitchFamily="-111" charset="0"/>
              <a:buChar char="•"/>
              <a:defRPr/>
            </a:pPr>
            <a:endParaRPr lang="en-US" b="1" dirty="0" smtClean="0">
              <a:latin typeface="Calibri" pitchFamily="-111" charset="0"/>
              <a:ea typeface="ＭＳ Ｐゴシック" pitchFamily="-111" charset="-128"/>
              <a:cs typeface="ＭＳ Ｐゴシック" pitchFamily="-111" charset="-128"/>
            </a:endParaRPr>
          </a:p>
        </p:txBody>
      </p:sp>
      <p:pic>
        <p:nvPicPr>
          <p:cNvPr id="31748" name="Picture 5"/>
          <p:cNvPicPr>
            <a:picLocks noChangeAspect="1" noChangeArrowheads="1"/>
          </p:cNvPicPr>
          <p:nvPr/>
        </p:nvPicPr>
        <p:blipFill>
          <a:blip r:embed="rId3"/>
          <a:srcRect/>
          <a:stretch>
            <a:fillRect/>
          </a:stretch>
        </p:blipFill>
        <p:spPr bwMode="auto">
          <a:xfrm>
            <a:off x="5410200" y="1121938"/>
            <a:ext cx="3733800" cy="5736062"/>
          </a:xfrm>
          <a:prstGeom prst="rect">
            <a:avLst/>
          </a:prstGeom>
          <a:noFill/>
          <a:ln w="9525">
            <a:noFill/>
            <a:miter lim="800000"/>
            <a:headEnd/>
            <a:tailEnd/>
          </a:ln>
        </p:spPr>
      </p:pic>
      <p:sp>
        <p:nvSpPr>
          <p:cNvPr id="5" name="TextBox 4"/>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3"/>
          <p:cNvSpPr>
            <a:spLocks noGrp="1" noChangeArrowheads="1"/>
          </p:cNvSpPr>
          <p:nvPr>
            <p:ph idx="1"/>
          </p:nvPr>
        </p:nvSpPr>
        <p:spPr>
          <a:xfrm>
            <a:off x="246593" y="2968376"/>
            <a:ext cx="5042840" cy="3889625"/>
          </a:xfrm>
        </p:spPr>
        <p:txBody>
          <a:bodyPr/>
          <a:lstStyle/>
          <a:p>
            <a:pPr eaLnBrk="1" hangingPunct="1">
              <a:buFont typeface="Wingdings 2" pitchFamily="-111" charset="2"/>
              <a:buNone/>
              <a:defRPr/>
            </a:pPr>
            <a:r>
              <a:rPr lang="en-US" sz="2400" b="1" dirty="0" smtClean="0">
                <a:latin typeface="Calibri" pitchFamily="-111" charset="0"/>
                <a:ea typeface="ＭＳ Ｐゴシック" pitchFamily="-111" charset="-128"/>
                <a:cs typeface="ＭＳ Ｐゴシック" pitchFamily="-111" charset="-128"/>
              </a:rPr>
              <a:t>THE </a:t>
            </a:r>
            <a:r>
              <a:rPr lang="en-US" sz="2400" b="1" u="sng" dirty="0" smtClean="0">
                <a:latin typeface="Calibri" pitchFamily="-111" charset="0"/>
                <a:ea typeface="ＭＳ Ｐゴシック" pitchFamily="-111" charset="-128"/>
                <a:cs typeface="ＭＳ Ｐゴシック" pitchFamily="-111" charset="-128"/>
              </a:rPr>
              <a:t>ENHANCED </a:t>
            </a:r>
            <a:r>
              <a:rPr lang="en-US" sz="2400" b="1" dirty="0" smtClean="0">
                <a:latin typeface="Calibri" pitchFamily="-111" charset="0"/>
                <a:ea typeface="ＭＳ Ｐゴシック" pitchFamily="-111" charset="-128"/>
                <a:cs typeface="ＭＳ Ｐゴシック" pitchFamily="-111" charset="-128"/>
              </a:rPr>
              <a:t>GREENHOUSE EFFECT</a:t>
            </a:r>
          </a:p>
          <a:p>
            <a:pPr eaLnBrk="1" hangingPunct="1">
              <a:buFont typeface="Wingdings 2" pitchFamily="-111" charset="2"/>
              <a:buNone/>
              <a:defRPr/>
            </a:pPr>
            <a:r>
              <a:rPr lang="en-US" sz="2400" b="1" dirty="0" smtClean="0">
                <a:latin typeface="Calibri" pitchFamily="-111" charset="0"/>
                <a:ea typeface="ＭＳ Ｐゴシック" pitchFamily="-111" charset="-128"/>
                <a:cs typeface="ＭＳ Ｐゴシック" pitchFamily="-111" charset="-128"/>
              </a:rPr>
              <a:t>(or GLOBAL WARMING)</a:t>
            </a:r>
          </a:p>
          <a:p>
            <a:pPr eaLnBrk="1" hangingPunct="1">
              <a:buFont typeface="Wingdings 2" pitchFamily="-111" charset="2"/>
              <a:buNone/>
              <a:defRPr/>
            </a:pPr>
            <a:endParaRPr lang="en-US" sz="2400" b="1" dirty="0" smtClean="0">
              <a:latin typeface="Calibri" pitchFamily="-111" charset="0"/>
              <a:ea typeface="ＭＳ Ｐゴシック" pitchFamily="-111" charset="-128"/>
              <a:cs typeface="ＭＳ Ｐゴシック" pitchFamily="-111" charset="-128"/>
            </a:endParaRPr>
          </a:p>
          <a:p>
            <a:pPr eaLnBrk="1" hangingPunct="1">
              <a:buFont typeface="Arial" pitchFamily="-111" charset="0"/>
              <a:buChar char="•"/>
              <a:defRPr/>
            </a:pPr>
            <a:r>
              <a:rPr lang="en-US" sz="2000" b="1" dirty="0" smtClean="0">
                <a:latin typeface="Calibri" pitchFamily="-111" charset="0"/>
                <a:ea typeface="ＭＳ Ｐゴシック" pitchFamily="-111" charset="-128"/>
                <a:cs typeface="ＭＳ Ｐゴシック" pitchFamily="-111" charset="-128"/>
              </a:rPr>
              <a:t>… is primarily human-induced:  </a:t>
            </a:r>
            <a:r>
              <a:rPr lang="en-US" sz="2000" b="1" dirty="0" smtClean="0">
                <a:latin typeface="Calibri" pitchFamily="-111" charset="0"/>
              </a:rPr>
              <a:t>We’re increasing heat-trapping gases in the atmosphere.</a:t>
            </a:r>
          </a:p>
          <a:p>
            <a:pPr eaLnBrk="1" hangingPunct="1">
              <a:buFont typeface="Arial" pitchFamily="-111" charset="0"/>
              <a:buChar char="•"/>
              <a:defRPr/>
            </a:pPr>
            <a:r>
              <a:rPr lang="en-US" sz="2000" b="1" dirty="0" smtClean="0">
                <a:latin typeface="Calibri" pitchFamily="-111" charset="0"/>
                <a:ea typeface="ＭＳ Ｐゴシック" pitchFamily="-111" charset="-128"/>
                <a:cs typeface="ＭＳ Ｐゴシック" pitchFamily="-111" charset="-128"/>
              </a:rPr>
              <a:t>… is like wrapping an extra blanket around the Earth.</a:t>
            </a:r>
          </a:p>
          <a:p>
            <a:pPr eaLnBrk="1" hangingPunct="1">
              <a:buFont typeface="Arial" pitchFamily="-111" charset="0"/>
              <a:buChar char="•"/>
              <a:defRPr/>
            </a:pPr>
            <a:endParaRPr lang="en-US" dirty="0" smtClean="0">
              <a:latin typeface="Calibri" pitchFamily="-111" charset="0"/>
              <a:ea typeface="ＭＳ Ｐゴシック" pitchFamily="-111" charset="-128"/>
              <a:cs typeface="ＭＳ Ｐゴシック" pitchFamily="-111" charset="-128"/>
            </a:endParaRPr>
          </a:p>
        </p:txBody>
      </p:sp>
      <p:pic>
        <p:nvPicPr>
          <p:cNvPr id="33795" name="Picture 6"/>
          <p:cNvPicPr>
            <a:picLocks noChangeAspect="1" noChangeArrowheads="1"/>
          </p:cNvPicPr>
          <p:nvPr/>
        </p:nvPicPr>
        <p:blipFill>
          <a:blip r:embed="rId3"/>
          <a:srcRect/>
          <a:stretch>
            <a:fillRect/>
          </a:stretch>
        </p:blipFill>
        <p:spPr bwMode="auto">
          <a:xfrm>
            <a:off x="5538860" y="1146597"/>
            <a:ext cx="3605140" cy="5711404"/>
          </a:xfrm>
          <a:prstGeom prst="rect">
            <a:avLst/>
          </a:prstGeom>
          <a:noFill/>
          <a:ln w="9525">
            <a:noFill/>
            <a:miter lim="800000"/>
            <a:headEnd/>
            <a:tailEnd/>
          </a:ln>
        </p:spPr>
      </p:pic>
      <p:sp>
        <p:nvSpPr>
          <p:cNvPr id="31748" name="Rectangle 2"/>
          <p:cNvSpPr>
            <a:spLocks noGrp="1" noChangeArrowheads="1"/>
          </p:cNvSpPr>
          <p:nvPr>
            <p:ph type="title"/>
          </p:nvPr>
        </p:nvSpPr>
        <p:spPr>
          <a:xfrm>
            <a:off x="0" y="1295400"/>
            <a:ext cx="8686800" cy="1143000"/>
          </a:xfrm>
        </p:spPr>
        <p:txBody>
          <a:bodyPr>
            <a:normAutofit fontScale="90000"/>
          </a:bodyPr>
          <a:lstStyle/>
          <a:p>
            <a:pPr eaLnBrk="1" hangingPunct="1">
              <a:defRPr/>
            </a:pPr>
            <a:r>
              <a:rPr lang="en-US" sz="3800" b="1" dirty="0" smtClean="0">
                <a:latin typeface="Century Gothic" pitchFamily="-111" charset="0"/>
                <a:ea typeface="ＭＳ Ｐゴシック" pitchFamily="-111" charset="-128"/>
              </a:rPr>
              <a:t>Why does the Earth warm?</a:t>
            </a:r>
            <a:br>
              <a:rPr lang="en-US" sz="3800" b="1" dirty="0" smtClean="0">
                <a:latin typeface="Century Gothic" pitchFamily="-111" charset="0"/>
                <a:ea typeface="ＭＳ Ｐゴシック" pitchFamily="-111" charset="-128"/>
              </a:rPr>
            </a:br>
            <a:r>
              <a:rPr lang="en-US" sz="3800" b="1" dirty="0" smtClean="0">
                <a:latin typeface="Century Gothic" pitchFamily="-111" charset="0"/>
                <a:ea typeface="ＭＳ Ｐゴシック" pitchFamily="-111" charset="-128"/>
              </a:rPr>
              <a:t>2. Human causes</a:t>
            </a:r>
          </a:p>
        </p:txBody>
      </p:sp>
      <p:sp>
        <p:nvSpPr>
          <p:cNvPr id="5" name="TextBox 4"/>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689</TotalTime>
  <Words>1734</Words>
  <Application>Microsoft Macintosh PowerPoint</Application>
  <PresentationFormat>On-screen Show (4:3)</PresentationFormat>
  <Paragraphs>254</Paragraphs>
  <Slides>47</Slides>
  <Notes>23</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47</vt:i4>
      </vt:variant>
    </vt:vector>
  </HeadingPairs>
  <TitlesOfParts>
    <vt:vector size="49" baseType="lpstr">
      <vt:lpstr>Office Theme</vt:lpstr>
      <vt:lpstr>Bitmap Image</vt:lpstr>
      <vt:lpstr>Climate Change:  Underlying Science and Producer Adaptations</vt:lpstr>
      <vt:lpstr> Climate change is one of the most important issues facing humanity </vt:lpstr>
      <vt:lpstr>Slide 3</vt:lpstr>
      <vt:lpstr>Slide 4</vt:lpstr>
      <vt:lpstr>Temperature Changes are Not  Uniform Around the Globe</vt:lpstr>
      <vt:lpstr>U.S. Temperature Trends</vt:lpstr>
      <vt:lpstr>Conditions today are unusual in the context of the last 2,000 years …</vt:lpstr>
      <vt:lpstr>Why does the Earth warm? 1. Natural causes</vt:lpstr>
      <vt:lpstr>Why does the Earth warm? 2. Human causes</vt:lpstr>
      <vt:lpstr>Natural factors affect climate</vt:lpstr>
      <vt:lpstr>Slide 11</vt:lpstr>
      <vt:lpstr>Slide 12</vt:lpstr>
      <vt:lpstr>Slide 13</vt:lpstr>
      <vt:lpstr>Slide 14</vt:lpstr>
      <vt:lpstr>Slide 15</vt:lpstr>
      <vt:lpstr>Slide 16</vt:lpstr>
      <vt:lpstr>Slide 17</vt:lpstr>
      <vt:lpstr>Slide 18</vt:lpstr>
      <vt:lpstr>We have Moved Outside the Range of Historical Variation</vt:lpstr>
      <vt:lpstr>Slide 20</vt:lpstr>
      <vt:lpstr>Slide 21</vt:lpstr>
      <vt:lpstr>Slide 22</vt:lpstr>
      <vt:lpstr>Slide 23</vt:lpstr>
      <vt:lpstr>Slide 24</vt:lpstr>
      <vt:lpstr>Slide 25</vt:lpstr>
      <vt:lpstr>Slide 26</vt:lpstr>
      <vt:lpstr>Projected Change in Precipitation: 2081-2099 </vt:lpstr>
      <vt:lpstr>Extreme weather events become more common</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Iowa Agricultural Producers’ Adaptations to Climate Change </vt:lpstr>
      <vt:lpstr>For More Information</vt:lpstr>
    </vt:vector>
  </TitlesOfParts>
  <Company>Iowa State University - ECM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ECM Staff</dc:creator>
  <cp:lastModifiedBy>Gene Takle</cp:lastModifiedBy>
  <cp:revision>31</cp:revision>
  <dcterms:created xsi:type="dcterms:W3CDTF">2010-08-25T13:33:26Z</dcterms:created>
  <dcterms:modified xsi:type="dcterms:W3CDTF">2010-08-25T13:34:35Z</dcterms:modified>
</cp:coreProperties>
</file>